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257" r:id="rId2"/>
    <p:sldId id="259" r:id="rId3"/>
    <p:sldId id="260" r:id="rId4"/>
    <p:sldId id="265" r:id="rId5"/>
    <p:sldId id="274" r:id="rId6"/>
    <p:sldId id="263" r:id="rId7"/>
    <p:sldId id="267" r:id="rId8"/>
    <p:sldId id="268" r:id="rId9"/>
    <p:sldId id="266" r:id="rId10"/>
    <p:sldId id="262" r:id="rId11"/>
    <p:sldId id="269" r:id="rId12"/>
    <p:sldId id="275" r:id="rId13"/>
    <p:sldId id="276" r:id="rId14"/>
    <p:sldId id="270" r:id="rId15"/>
    <p:sldId id="271" r:id="rId16"/>
    <p:sldId id="272" r:id="rId17"/>
    <p:sldId id="279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8" d="100"/>
          <a:sy n="78" d="100"/>
        </p:scale>
        <p:origin x="-1320" y="-28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54BFD59-6CB6-4629-814B-ADAB543C75FD}" type="datetimeFigureOut">
              <a:rPr lang="en-US" smtClean="0"/>
              <a:pPr/>
              <a:t>7/5/2012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FADF7DA-7008-4829-BB88-301E4DBCAE0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59417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ADF7DA-7008-4829-BB88-301E4DBCAE05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973438-1F37-4755-9D4E-78068FC9FD5D}" type="datetimeFigureOut">
              <a:rPr lang="en-US" smtClean="0"/>
              <a:pPr/>
              <a:t>7/5/2012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DA945-1604-45C7-B09A-5170DAF6881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973438-1F37-4755-9D4E-78068FC9FD5D}" type="datetimeFigureOut">
              <a:rPr lang="en-US" smtClean="0"/>
              <a:pPr/>
              <a:t>7/5/2012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DA945-1604-45C7-B09A-5170DAF6881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973438-1F37-4755-9D4E-78068FC9FD5D}" type="datetimeFigureOut">
              <a:rPr lang="en-US" smtClean="0"/>
              <a:pPr/>
              <a:t>7/5/2012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DA945-1604-45C7-B09A-5170DAF6881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973438-1F37-4755-9D4E-78068FC9FD5D}" type="datetimeFigureOut">
              <a:rPr lang="en-US" smtClean="0"/>
              <a:pPr/>
              <a:t>7/5/2012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DA945-1604-45C7-B09A-5170DAF6881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973438-1F37-4755-9D4E-78068FC9FD5D}" type="datetimeFigureOut">
              <a:rPr lang="en-US" smtClean="0"/>
              <a:pPr/>
              <a:t>7/5/2012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DA945-1604-45C7-B09A-5170DAF6881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973438-1F37-4755-9D4E-78068FC9FD5D}" type="datetimeFigureOut">
              <a:rPr lang="en-US" smtClean="0"/>
              <a:pPr/>
              <a:t>7/5/2012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DA945-1604-45C7-B09A-5170DAF6881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973438-1F37-4755-9D4E-78068FC9FD5D}" type="datetimeFigureOut">
              <a:rPr lang="en-US" smtClean="0"/>
              <a:pPr/>
              <a:t>7/5/2012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DA945-1604-45C7-B09A-5170DAF6881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973438-1F37-4755-9D4E-78068FC9FD5D}" type="datetimeFigureOut">
              <a:rPr lang="en-US" smtClean="0"/>
              <a:pPr/>
              <a:t>7/5/2012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DA945-1604-45C7-B09A-5170DAF6881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973438-1F37-4755-9D4E-78068FC9FD5D}" type="datetimeFigureOut">
              <a:rPr lang="en-US" smtClean="0"/>
              <a:pPr/>
              <a:t>7/5/2012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DA945-1604-45C7-B09A-5170DAF6881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973438-1F37-4755-9D4E-78068FC9FD5D}" type="datetimeFigureOut">
              <a:rPr lang="en-US" smtClean="0"/>
              <a:pPr/>
              <a:t>7/5/2012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DA945-1604-45C7-B09A-5170DAF6881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973438-1F37-4755-9D4E-78068FC9FD5D}" type="datetimeFigureOut">
              <a:rPr lang="en-US" smtClean="0"/>
              <a:pPr/>
              <a:t>7/5/2012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DA945-1604-45C7-B09A-5170DAF6881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973438-1F37-4755-9D4E-78068FC9FD5D}" type="datetimeFigureOut">
              <a:rPr lang="en-US" smtClean="0"/>
              <a:pPr/>
              <a:t>7/5/2012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1DA945-1604-45C7-B09A-5170DAF6881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em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4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86000" y="2705725"/>
            <a:ext cx="5943600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ZA" sz="2800" b="1" cap="all" dirty="0" smtClean="0">
                <a:solidFill>
                  <a:schemeClr val="accent3">
                    <a:lumMod val="50000"/>
                  </a:schemeClr>
                </a:solidFill>
                <a:latin typeface="+mj-lt"/>
                <a:cs typeface="Arial" pitchFamily="34" charset="0"/>
              </a:rPr>
              <a:t>Media Briefing </a:t>
            </a:r>
            <a:br>
              <a:rPr lang="en-ZA" sz="2800" b="1" cap="all" dirty="0" smtClean="0">
                <a:solidFill>
                  <a:schemeClr val="accent3">
                    <a:lumMod val="50000"/>
                  </a:schemeClr>
                </a:solidFill>
                <a:latin typeface="+mj-lt"/>
                <a:cs typeface="Arial" pitchFamily="34" charset="0"/>
              </a:rPr>
            </a:br>
            <a:r>
              <a:rPr lang="en-ZA" sz="2800" b="1" cap="all" dirty="0" smtClean="0">
                <a:solidFill>
                  <a:schemeClr val="accent3">
                    <a:lumMod val="50000"/>
                  </a:schemeClr>
                </a:solidFill>
                <a:latin typeface="+mj-lt"/>
                <a:cs typeface="Arial" pitchFamily="34" charset="0"/>
              </a:rPr>
              <a:t>on</a:t>
            </a:r>
            <a:br>
              <a:rPr lang="en-ZA" sz="2800" b="1" cap="all" dirty="0" smtClean="0">
                <a:solidFill>
                  <a:schemeClr val="accent3">
                    <a:lumMod val="50000"/>
                  </a:schemeClr>
                </a:solidFill>
                <a:latin typeface="+mj-lt"/>
                <a:cs typeface="Arial" pitchFamily="34" charset="0"/>
              </a:rPr>
            </a:br>
            <a:r>
              <a:rPr lang="en-ZA" sz="2800" b="1" cap="all" dirty="0" smtClean="0">
                <a:solidFill>
                  <a:schemeClr val="accent3">
                    <a:lumMod val="50000"/>
                  </a:schemeClr>
                </a:solidFill>
                <a:latin typeface="+mj-lt"/>
                <a:cs typeface="Arial" pitchFamily="34" charset="0"/>
              </a:rPr>
              <a:t>The petroleum and liquid fuels industry charter (LFC) AUDIT REPORT</a:t>
            </a:r>
            <a:br>
              <a:rPr lang="en-ZA" sz="2800" b="1" cap="all" dirty="0" smtClean="0">
                <a:solidFill>
                  <a:schemeClr val="accent3">
                    <a:lumMod val="50000"/>
                  </a:schemeClr>
                </a:solidFill>
                <a:latin typeface="+mj-lt"/>
                <a:cs typeface="Arial" pitchFamily="34" charset="0"/>
              </a:rPr>
            </a:br>
            <a:r>
              <a:rPr lang="en-ZA" sz="2800" b="1" cap="all" dirty="0" smtClean="0">
                <a:solidFill>
                  <a:schemeClr val="accent3">
                    <a:lumMod val="50000"/>
                  </a:schemeClr>
                </a:solidFill>
                <a:latin typeface="+mj-lt"/>
                <a:cs typeface="Arial" pitchFamily="34" charset="0"/>
              </a:rPr>
              <a:t>5 July 2012</a:t>
            </a:r>
          </a:p>
          <a:p>
            <a:pPr algn="ctr"/>
            <a:r>
              <a:rPr lang="en-US" sz="2800" b="1" cap="all" dirty="0" smtClean="0">
                <a:solidFill>
                  <a:schemeClr val="accent3">
                    <a:lumMod val="50000"/>
                  </a:schemeClr>
                </a:solidFill>
                <a:latin typeface="+mj-lt"/>
                <a:cs typeface="Arial" pitchFamily="34" charset="0"/>
              </a:rPr>
              <a:t>Presenter: </a:t>
            </a:r>
            <a:r>
              <a:rPr lang="en-US" sz="2800" b="1" cap="all" smtClean="0">
                <a:solidFill>
                  <a:schemeClr val="accent3">
                    <a:lumMod val="50000"/>
                  </a:schemeClr>
                </a:solidFill>
                <a:latin typeface="+mj-lt"/>
                <a:cs typeface="Arial" pitchFamily="34" charset="0"/>
              </a:rPr>
              <a:t>Ms </a:t>
            </a:r>
            <a:r>
              <a:rPr lang="en-US" sz="2800" b="1" cap="all" dirty="0" smtClean="0">
                <a:solidFill>
                  <a:schemeClr val="accent3">
                    <a:lumMod val="50000"/>
                  </a:schemeClr>
                </a:solidFill>
                <a:latin typeface="+mj-lt"/>
                <a:cs typeface="Arial" pitchFamily="34" charset="0"/>
              </a:rPr>
              <a:t>Gosetseone </a:t>
            </a:r>
            <a:r>
              <a:rPr lang="en-US" sz="2800" b="1" cap="all" dirty="0" err="1" smtClean="0">
                <a:solidFill>
                  <a:schemeClr val="accent3">
                    <a:lumMod val="50000"/>
                  </a:schemeClr>
                </a:solidFill>
                <a:latin typeface="+mj-lt"/>
                <a:cs typeface="Arial" pitchFamily="34" charset="0"/>
              </a:rPr>
              <a:t>leketi</a:t>
            </a:r>
            <a:endParaRPr lang="en-ZA" sz="2800" b="1" cap="all" dirty="0">
              <a:solidFill>
                <a:schemeClr val="accent3">
                  <a:lumMod val="50000"/>
                </a:schemeClr>
              </a:solidFill>
              <a:latin typeface="+mj-lt"/>
              <a:cs typeface="Arial" pitchFamily="34" charset="0"/>
            </a:endParaRPr>
          </a:p>
          <a:p>
            <a:pPr algn="ctr"/>
            <a:endParaRPr lang="en-US" sz="2800" b="1" cap="all" dirty="0">
              <a:solidFill>
                <a:schemeClr val="accent3">
                  <a:lumMod val="50000"/>
                </a:schemeClr>
              </a:solidFill>
              <a:latin typeface="+mj-lt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9"/>
          <p:cNvSpPr>
            <a:spLocks noGrp="1"/>
          </p:cNvSpPr>
          <p:nvPr/>
        </p:nvSpPr>
        <p:spPr bwMode="auto">
          <a:xfrm>
            <a:off x="403957" y="132557"/>
            <a:ext cx="7210425" cy="698500"/>
          </a:xfrm>
          <a:prstGeom prst="rect">
            <a:avLst/>
          </a:prstGeom>
          <a:noFill/>
          <a:ln w="10795">
            <a:noFill/>
            <a:prstDash val="dash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>
            <a:lvl1pPr marL="45720" indent="0" algn="l" rtl="0" eaLnBrk="0" fontAlgn="base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2" pitchFamily="18" charset="2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39763" indent="-236538" algn="l" rtl="0" eaLnBrk="0" fontAlgn="base" hangingPunct="0">
              <a:spcBef>
                <a:spcPts val="550"/>
              </a:spcBef>
              <a:spcAft>
                <a:spcPct val="0"/>
              </a:spcAft>
              <a:buClr>
                <a:schemeClr val="accent1"/>
              </a:buClr>
              <a:buFont typeface="Verdana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85825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6963" indent="-17303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32D2E"/>
              </a:buClr>
              <a:buFont typeface="Wingdings 2" pitchFamily="18" charset="2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96988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508760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5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19072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20240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30552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118872" algn="ctr" eaLnBrk="1" fontAlgn="auto" hangingPunct="1">
              <a:spcBef>
                <a:spcPts val="70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en-ZA" sz="3200" dirty="0" smtClean="0"/>
              <a:t>Retailing(Exc. Shell and Sasol oil)</a:t>
            </a:r>
            <a:endParaRPr lang="en-ZA" sz="3200" dirty="0"/>
          </a:p>
        </p:txBody>
      </p:sp>
      <p:sp>
        <p:nvSpPr>
          <p:cNvPr id="3" name="Slide Number Placeholder 6"/>
          <p:cNvSpPr>
            <a:spLocks noGrp="1"/>
          </p:cNvSpPr>
          <p:nvPr/>
        </p:nvSpPr>
        <p:spPr>
          <a:xfrm>
            <a:off x="8560532" y="6249194"/>
            <a:ext cx="457200" cy="476250"/>
          </a:xfrm>
          <a:prstGeom prst="rect">
            <a:avLst/>
          </a:prstGeom>
        </p:spPr>
        <p:txBody>
          <a:bodyPr anchor="b"/>
          <a:lstStyle>
            <a:defPPr>
              <a:defRPr lang="en-US"/>
            </a:defPPr>
            <a:lvl1pPr algn="ctr" rtl="0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kern="1200">
                <a:solidFill>
                  <a:srgbClr val="E7DEC9">
                    <a:shade val="50000"/>
                    <a:satMod val="200000"/>
                  </a:srgbClr>
                </a:solidFill>
                <a:effectLst/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pPr>
              <a:defRPr/>
            </a:pPr>
            <a:fld id="{88443000-BEA0-46B4-9C4F-DFD6EF3940E5}" type="slidenum">
              <a:rPr lang="en-ZA"/>
              <a:pPr>
                <a:defRPr/>
              </a:pPr>
              <a:t>10</a:t>
            </a:fld>
            <a:endParaRPr lang="en-ZA"/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-53243" y="-56356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endParaRPr lang="en-ZA">
              <a:solidFill>
                <a:srgbClr val="000000"/>
              </a:solidFill>
              <a:latin typeface="Gill Sans MT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990600" y="3810000"/>
            <a:ext cx="3657599" cy="28931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b="1" u="sng" dirty="0">
                <a:solidFill>
                  <a:srgbClr val="4F271C"/>
                </a:solidFill>
                <a:latin typeface="Gill Sans MT"/>
              </a:rPr>
              <a:t>Status Quo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800" b="1" u="sng" dirty="0">
              <a:solidFill>
                <a:srgbClr val="4F271C"/>
              </a:solidFill>
              <a:latin typeface="Gill Sans MT"/>
            </a:endParaRPr>
          </a:p>
          <a:p>
            <a:pPr marL="228600" indent="-22860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1100" b="1" dirty="0">
                <a:solidFill>
                  <a:srgbClr val="4F271C"/>
                </a:solidFill>
                <a:latin typeface="Gill Sans MT"/>
              </a:rPr>
              <a:t>Indians do better </a:t>
            </a:r>
            <a:r>
              <a:rPr lang="en-US" sz="1100" dirty="0">
                <a:solidFill>
                  <a:srgbClr val="4F271C"/>
                </a:solidFill>
                <a:latin typeface="Gill Sans MT"/>
              </a:rPr>
              <a:t>in volumes than other black groups </a:t>
            </a:r>
          </a:p>
          <a:p>
            <a:pPr marL="228600" indent="-22860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1100" dirty="0">
                <a:solidFill>
                  <a:srgbClr val="4F271C"/>
                </a:solidFill>
                <a:latin typeface="Gill Sans MT"/>
              </a:rPr>
              <a:t>The Ownership of and </a:t>
            </a:r>
            <a:r>
              <a:rPr lang="en-US" sz="1100" b="1" dirty="0">
                <a:solidFill>
                  <a:srgbClr val="4F271C"/>
                </a:solidFill>
                <a:latin typeface="Gill Sans MT"/>
              </a:rPr>
              <a:t>volumes pumped by Whites outnumber</a:t>
            </a:r>
            <a:r>
              <a:rPr lang="en-US" sz="1100" dirty="0">
                <a:solidFill>
                  <a:srgbClr val="4F271C"/>
                </a:solidFill>
                <a:latin typeface="Gill Sans MT"/>
              </a:rPr>
              <a:t> those of the HDSA’s collectively. </a:t>
            </a:r>
          </a:p>
          <a:p>
            <a:pPr marL="685800" lvl="1" indent="-22860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1100" dirty="0">
                <a:solidFill>
                  <a:srgbClr val="4F271C"/>
                </a:solidFill>
                <a:latin typeface="Gill Sans MT"/>
              </a:rPr>
              <a:t>White dealers pump 3 x more than Indians </a:t>
            </a:r>
          </a:p>
          <a:p>
            <a:pPr marL="1143000" lvl="2" indent="-2286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100" dirty="0">
                <a:solidFill>
                  <a:srgbClr val="4F271C"/>
                </a:solidFill>
                <a:latin typeface="Gill Sans MT"/>
              </a:rPr>
              <a:t>who are 2</a:t>
            </a:r>
            <a:r>
              <a:rPr lang="en-US" sz="1100" baseline="30000" dirty="0">
                <a:solidFill>
                  <a:srgbClr val="4F271C"/>
                </a:solidFill>
                <a:latin typeface="Gill Sans MT"/>
              </a:rPr>
              <a:t>nd</a:t>
            </a:r>
            <a:r>
              <a:rPr lang="en-US" sz="1100" dirty="0">
                <a:solidFill>
                  <a:srgbClr val="4F271C"/>
                </a:solidFill>
                <a:latin typeface="Gill Sans MT"/>
              </a:rPr>
              <a:t> in dominance.</a:t>
            </a:r>
            <a:endParaRPr lang="en-ZA" sz="1100" dirty="0">
              <a:solidFill>
                <a:srgbClr val="4F271C"/>
              </a:solidFill>
              <a:latin typeface="Gill Sans MT"/>
            </a:endParaRPr>
          </a:p>
          <a:p>
            <a:pPr marL="171450" indent="-17145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1100" dirty="0">
                <a:solidFill>
                  <a:srgbClr val="4F271C"/>
                </a:solidFill>
                <a:latin typeface="Gill Sans MT"/>
              </a:rPr>
              <a:t>There is still a challenge of ensuring equitable site allocation to HDSA’s for various reasons, including </a:t>
            </a:r>
            <a:r>
              <a:rPr lang="en-US" sz="1100" b="1" dirty="0">
                <a:solidFill>
                  <a:srgbClr val="4F271C"/>
                </a:solidFill>
                <a:latin typeface="Gill Sans MT"/>
              </a:rPr>
              <a:t>limited site availability</a:t>
            </a:r>
            <a:r>
              <a:rPr lang="en-US" sz="1100" dirty="0">
                <a:solidFill>
                  <a:srgbClr val="4F271C"/>
                </a:solidFill>
                <a:latin typeface="Gill Sans MT"/>
              </a:rPr>
              <a:t>.</a:t>
            </a:r>
          </a:p>
          <a:p>
            <a:pPr marL="171450" indent="-17145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100" dirty="0">
              <a:solidFill>
                <a:srgbClr val="4F271C"/>
              </a:solidFill>
              <a:latin typeface="Gill Sans MT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50" b="1" u="sng" dirty="0">
                <a:solidFill>
                  <a:srgbClr val="4F271C"/>
                </a:solidFill>
                <a:latin typeface="Gill Sans MT"/>
              </a:rPr>
              <a:t>Oil company challenges</a:t>
            </a:r>
          </a:p>
          <a:p>
            <a:pPr marL="228600" indent="-22860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1050" dirty="0">
                <a:solidFill>
                  <a:srgbClr val="4F271C"/>
                </a:solidFill>
                <a:latin typeface="Gill Sans MT"/>
              </a:rPr>
              <a:t>Some </a:t>
            </a:r>
            <a:r>
              <a:rPr lang="en-US" sz="1050" b="1" dirty="0">
                <a:solidFill>
                  <a:srgbClr val="4F271C"/>
                </a:solidFill>
                <a:latin typeface="Gill Sans MT"/>
              </a:rPr>
              <a:t>old evergreen agreements</a:t>
            </a:r>
            <a:r>
              <a:rPr lang="en-US" sz="1050" dirty="0">
                <a:solidFill>
                  <a:srgbClr val="4F271C"/>
                </a:solidFill>
                <a:latin typeface="Gill Sans MT"/>
              </a:rPr>
              <a:t> with white retailers, property owners and developers.</a:t>
            </a:r>
            <a:endParaRPr lang="en-ZA" sz="1050" dirty="0">
              <a:solidFill>
                <a:srgbClr val="4F271C"/>
              </a:solidFill>
              <a:latin typeface="Gill Sans MT"/>
            </a:endParaRPr>
          </a:p>
          <a:p>
            <a:pPr marL="628650" lvl="1" indent="-17145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1050" dirty="0">
                <a:solidFill>
                  <a:srgbClr val="4F271C"/>
                </a:solidFill>
                <a:latin typeface="Gill Sans MT"/>
              </a:rPr>
              <a:t>Especially </a:t>
            </a:r>
            <a:r>
              <a:rPr lang="en-US" sz="1050" dirty="0" smtClean="0">
                <a:solidFill>
                  <a:srgbClr val="4F271C"/>
                </a:solidFill>
                <a:latin typeface="Gill Sans MT"/>
              </a:rPr>
              <a:t>with respect to </a:t>
            </a:r>
            <a:r>
              <a:rPr lang="en-US" sz="1050" dirty="0">
                <a:solidFill>
                  <a:srgbClr val="4F271C"/>
                </a:solidFill>
                <a:latin typeface="Gill Sans MT"/>
              </a:rPr>
              <a:t>the more lucrative opportunities e.g. transient sites.</a:t>
            </a:r>
            <a:endParaRPr lang="en-ZA" sz="1050" dirty="0">
              <a:solidFill>
                <a:srgbClr val="4F271C"/>
              </a:solidFill>
              <a:latin typeface="Gill Sans MT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ZA" sz="1050" b="1" dirty="0">
              <a:solidFill>
                <a:srgbClr val="4F271C"/>
              </a:solidFill>
              <a:latin typeface="Gill Sans MT"/>
            </a:endParaRPr>
          </a:p>
        </p:txBody>
      </p:sp>
      <p:pic>
        <p:nvPicPr>
          <p:cNvPr id="6" name="table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914400" y="838200"/>
            <a:ext cx="8029194" cy="1158340"/>
          </a:xfrm>
          <a:prstGeom prst="rect">
            <a:avLst/>
          </a:prstGeom>
        </p:spPr>
      </p:pic>
      <p:pic>
        <p:nvPicPr>
          <p:cNvPr id="7" name="Object 40"/>
          <p:cNvPicPr>
            <a:picLocks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948147" y="2148682"/>
            <a:ext cx="3672620" cy="1871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xtBox 12"/>
          <p:cNvSpPr txBox="1">
            <a:spLocks noChangeArrowheads="1"/>
          </p:cNvSpPr>
          <p:nvPr/>
        </p:nvSpPr>
        <p:spPr bwMode="auto">
          <a:xfrm>
            <a:off x="1710470" y="1859757"/>
            <a:ext cx="187325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pPr algn="ctr"/>
            <a:r>
              <a:rPr lang="en-ZA" sz="1200" b="1">
                <a:solidFill>
                  <a:srgbClr val="4F271C"/>
                </a:solidFill>
                <a:latin typeface="Gill Sans MT" pitchFamily="34" charset="0"/>
              </a:rPr>
              <a:t>Dealer Owned</a:t>
            </a:r>
          </a:p>
        </p:txBody>
      </p:sp>
      <p:sp>
        <p:nvSpPr>
          <p:cNvPr id="9" name="TextBox 16"/>
          <p:cNvSpPr txBox="1">
            <a:spLocks noChangeArrowheads="1"/>
          </p:cNvSpPr>
          <p:nvPr/>
        </p:nvSpPr>
        <p:spPr bwMode="auto">
          <a:xfrm>
            <a:off x="5671282" y="1859757"/>
            <a:ext cx="1871663" cy="277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pPr algn="ctr"/>
            <a:r>
              <a:rPr lang="en-ZA" sz="1200" b="1">
                <a:solidFill>
                  <a:srgbClr val="4F271C"/>
                </a:solidFill>
                <a:latin typeface="Gill Sans MT" pitchFamily="34" charset="0"/>
              </a:rPr>
              <a:t>Company Owned</a:t>
            </a:r>
          </a:p>
        </p:txBody>
      </p:sp>
      <p:sp>
        <p:nvSpPr>
          <p:cNvPr id="10" name="TextBox 11"/>
          <p:cNvSpPr txBox="1"/>
          <p:nvPr/>
        </p:nvSpPr>
        <p:spPr>
          <a:xfrm>
            <a:off x="4800600" y="3962400"/>
            <a:ext cx="4190999" cy="2539157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50" b="1" u="sng" dirty="0">
                <a:solidFill>
                  <a:srgbClr val="4F271C"/>
                </a:solidFill>
                <a:latin typeface="Gill Sans MT"/>
              </a:rPr>
              <a:t>HDSA Retailer challenges/needs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050" b="1" u="sng" dirty="0">
              <a:solidFill>
                <a:srgbClr val="4F271C"/>
              </a:solidFill>
              <a:latin typeface="Gill Sans MT"/>
            </a:endParaRPr>
          </a:p>
          <a:p>
            <a:pPr marL="228600" indent="-22860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1050" dirty="0">
                <a:solidFill>
                  <a:srgbClr val="4F271C"/>
                </a:solidFill>
                <a:latin typeface="Gill Sans MT"/>
              </a:rPr>
              <a:t>Lack of Capacity </a:t>
            </a:r>
            <a:r>
              <a:rPr lang="en-US" sz="1050" b="1" dirty="0">
                <a:solidFill>
                  <a:srgbClr val="4F271C"/>
                </a:solidFill>
                <a:latin typeface="Gill Sans MT"/>
              </a:rPr>
              <a:t>to negotiate and manage contracts</a:t>
            </a:r>
          </a:p>
          <a:p>
            <a:pPr marL="628650" lvl="1" indent="-17145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1050" dirty="0">
                <a:solidFill>
                  <a:srgbClr val="4F271C"/>
                </a:solidFill>
                <a:latin typeface="Gill Sans MT"/>
              </a:rPr>
              <a:t>e.g. the structure of </a:t>
            </a:r>
            <a:r>
              <a:rPr lang="en-US" sz="1050" b="1" dirty="0">
                <a:solidFill>
                  <a:srgbClr val="4F271C"/>
                </a:solidFill>
                <a:latin typeface="Gill Sans MT"/>
              </a:rPr>
              <a:t>royalties and rental payments</a:t>
            </a:r>
          </a:p>
          <a:p>
            <a:pPr marL="628650" lvl="1" indent="-17145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1050" dirty="0">
                <a:solidFill>
                  <a:srgbClr val="4F271C"/>
                </a:solidFill>
                <a:latin typeface="Gill Sans MT"/>
              </a:rPr>
              <a:t>And the treatment of </a:t>
            </a:r>
            <a:r>
              <a:rPr lang="en-US" sz="1050" b="1" dirty="0">
                <a:solidFill>
                  <a:srgbClr val="4F271C"/>
                </a:solidFill>
                <a:latin typeface="Gill Sans MT"/>
              </a:rPr>
              <a:t>unreliable product suppliers</a:t>
            </a:r>
            <a:r>
              <a:rPr lang="en-US" sz="1050" dirty="0">
                <a:solidFill>
                  <a:srgbClr val="4F271C"/>
                </a:solidFill>
                <a:latin typeface="Gill Sans MT"/>
              </a:rPr>
              <a:t>.</a:t>
            </a:r>
          </a:p>
          <a:p>
            <a:pPr marL="171450" indent="-17145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1050" b="1" dirty="0">
                <a:solidFill>
                  <a:srgbClr val="4F271C"/>
                </a:solidFill>
                <a:latin typeface="Gill Sans MT"/>
              </a:rPr>
              <a:t>Regulatory process anomalies and turn-around times.</a:t>
            </a:r>
          </a:p>
          <a:p>
            <a:pPr marL="171450" indent="-17145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1050" b="1" dirty="0">
                <a:solidFill>
                  <a:srgbClr val="4F271C"/>
                </a:solidFill>
                <a:latin typeface="Gill Sans MT"/>
              </a:rPr>
              <a:t>Goodwill</a:t>
            </a:r>
            <a:r>
              <a:rPr lang="en-US" sz="1050" dirty="0">
                <a:solidFill>
                  <a:srgbClr val="4F271C"/>
                </a:solidFill>
                <a:latin typeface="Gill Sans MT"/>
              </a:rPr>
              <a:t> is not regulated, therefore the seller is at liberty to charge </a:t>
            </a:r>
            <a:r>
              <a:rPr lang="en-US" sz="1050" dirty="0" smtClean="0">
                <a:solidFill>
                  <a:srgbClr val="4F271C"/>
                </a:solidFill>
                <a:latin typeface="Gill Sans MT"/>
              </a:rPr>
              <a:t>any </a:t>
            </a:r>
            <a:r>
              <a:rPr lang="en-US" sz="1050" dirty="0">
                <a:solidFill>
                  <a:srgbClr val="4F271C"/>
                </a:solidFill>
                <a:latin typeface="Gill Sans MT"/>
              </a:rPr>
              <a:t>price.</a:t>
            </a:r>
          </a:p>
          <a:p>
            <a:pPr marL="171450" indent="-17145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1050" b="1" dirty="0">
                <a:solidFill>
                  <a:srgbClr val="4F271C"/>
                </a:solidFill>
                <a:latin typeface="Gill Sans MT"/>
              </a:rPr>
              <a:t>Entrepreneurship and business skills </a:t>
            </a:r>
            <a:r>
              <a:rPr lang="en-US" sz="1050" dirty="0">
                <a:solidFill>
                  <a:srgbClr val="4F271C"/>
                </a:solidFill>
                <a:latin typeface="Gill Sans MT"/>
              </a:rPr>
              <a:t>are not provided in the initial training</a:t>
            </a:r>
          </a:p>
          <a:p>
            <a:pPr marL="171450" indent="-17145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1050" dirty="0">
                <a:solidFill>
                  <a:srgbClr val="4F271C"/>
                </a:solidFill>
                <a:latin typeface="Gill Sans MT"/>
              </a:rPr>
              <a:t>The </a:t>
            </a:r>
            <a:r>
              <a:rPr lang="en-US" sz="1050" b="1" dirty="0">
                <a:solidFill>
                  <a:srgbClr val="4F271C"/>
                </a:solidFill>
                <a:latin typeface="Gill Sans MT"/>
              </a:rPr>
              <a:t>modus operandi for stock items i</a:t>
            </a:r>
            <a:r>
              <a:rPr lang="en-US" sz="1050" dirty="0">
                <a:solidFill>
                  <a:srgbClr val="4F271C"/>
                </a:solidFill>
                <a:latin typeface="Gill Sans MT"/>
              </a:rPr>
              <a:t>s not friendly towards</a:t>
            </a:r>
            <a:r>
              <a:rPr lang="en-US" sz="1050" b="1" dirty="0">
                <a:solidFill>
                  <a:srgbClr val="4F271C"/>
                </a:solidFill>
                <a:latin typeface="Gill Sans MT"/>
              </a:rPr>
              <a:t> local small businesses</a:t>
            </a:r>
          </a:p>
          <a:p>
            <a:pPr marL="171450" indent="-17145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sz="1050" b="1" dirty="0">
              <a:solidFill>
                <a:srgbClr val="4F271C"/>
              </a:solidFill>
              <a:latin typeface="Gill Sans MT"/>
            </a:endParaRPr>
          </a:p>
          <a:p>
            <a:pPr marL="171450" indent="-17145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ZA" sz="1200" b="1" dirty="0">
              <a:solidFill>
                <a:srgbClr val="4F271C"/>
              </a:solidFill>
            </a:endParaRPr>
          </a:p>
          <a:p>
            <a:pPr marL="171450" indent="-17145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050" dirty="0">
              <a:solidFill>
                <a:srgbClr val="4F271C"/>
              </a:solidFill>
              <a:latin typeface="Gill Sans MT"/>
            </a:endParaRPr>
          </a:p>
        </p:txBody>
      </p:sp>
      <p:pic>
        <p:nvPicPr>
          <p:cNvPr id="11" name="Picture 10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663220" y="2150269"/>
            <a:ext cx="4328380" cy="1846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3775" y="6305550"/>
            <a:ext cx="457200" cy="476250"/>
          </a:xfrm>
        </p:spPr>
        <p:txBody>
          <a:bodyPr/>
          <a:lstStyle/>
          <a:p>
            <a:pPr>
              <a:defRPr/>
            </a:pPr>
            <a:fld id="{793FBDF2-F0A1-48CF-A436-0A87748B2793}" type="slidenum">
              <a:rPr lang="en-ZA" smtClean="0"/>
              <a:pPr>
                <a:defRPr/>
              </a:pPr>
              <a:t>11</a:t>
            </a:fld>
            <a:endParaRPr lang="en-ZA" dirty="0"/>
          </a:p>
        </p:txBody>
      </p:sp>
      <p:sp>
        <p:nvSpPr>
          <p:cNvPr id="4" name="Title 5"/>
          <p:cNvSpPr txBox="1">
            <a:spLocks/>
          </p:cNvSpPr>
          <p:nvPr/>
        </p:nvSpPr>
        <p:spPr>
          <a:xfrm>
            <a:off x="1435100" y="1"/>
            <a:ext cx="7499350" cy="762000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9" name="Title 5"/>
          <p:cNvSpPr txBox="1">
            <a:spLocks/>
          </p:cNvSpPr>
          <p:nvPr/>
        </p:nvSpPr>
        <p:spPr>
          <a:xfrm>
            <a:off x="1435608" y="304800"/>
            <a:ext cx="7498080" cy="533400"/>
          </a:xfrm>
          <a:prstGeom prst="rect">
            <a:avLst/>
          </a:prstGeom>
        </p:spPr>
        <p:txBody>
          <a:bodyPr/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ZA" sz="32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j-lt"/>
                <a:ea typeface="+mj-ea"/>
                <a:cs typeface="+mj-cs"/>
              </a:rPr>
              <a:t>Results Summary</a:t>
            </a:r>
            <a:endParaRPr kumimoji="0" lang="en-ZA" sz="32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0" name="Content Placeholder 6"/>
          <p:cNvSpPr txBox="1">
            <a:spLocks/>
          </p:cNvSpPr>
          <p:nvPr/>
        </p:nvSpPr>
        <p:spPr>
          <a:xfrm>
            <a:off x="990600" y="838200"/>
            <a:ext cx="3509963" cy="4800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>
            <a:solidFill>
              <a:schemeClr val="accent2">
                <a:lumMod val="20000"/>
                <a:lumOff val="80000"/>
              </a:schemeClr>
            </a:solidFill>
          </a:ln>
        </p:spPr>
        <p:txBody>
          <a:bodyPr>
            <a:noAutofit/>
          </a:bodyPr>
          <a:lstStyle/>
          <a:p>
            <a:pPr marL="82296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 2"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Stringent Basis:</a:t>
            </a:r>
            <a:endParaRPr kumimoji="0" lang="en-ZA" sz="1400" b="0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lumMod val="95000"/>
                  <a:lumOff val="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65760" marR="0" lvl="0" indent="-283464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 2"/>
              <a:buChar char=""/>
              <a:tabLst/>
              <a:defRPr/>
            </a:pPr>
            <a:r>
              <a:rPr kumimoji="0" lang="en-GB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Average</a:t>
            </a:r>
            <a:r>
              <a:rPr kumimoji="0" lang="en-GB" sz="1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19% rate of full compliance; </a:t>
            </a:r>
            <a:r>
              <a:rPr kumimoji="0" lang="en-GB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= “Yes” responses. </a:t>
            </a:r>
            <a:endParaRPr kumimoji="0" lang="en-ZA" sz="1400" b="0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lumMod val="95000"/>
                  <a:lumOff val="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82296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 2"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Performance Levels:</a:t>
            </a:r>
            <a:endParaRPr kumimoji="0" lang="en-ZA" sz="1400" b="0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lumMod val="95000"/>
                  <a:lumOff val="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65760" marR="0" lvl="0" indent="-283464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 2"/>
              <a:buChar char=""/>
              <a:tabLst/>
              <a:defRPr/>
            </a:pPr>
            <a:r>
              <a:rPr kumimoji="0" lang="en-US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The average</a:t>
            </a:r>
            <a:r>
              <a:rPr kumimoji="0" lang="en-US" sz="1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performance rate is 48% </a:t>
            </a:r>
            <a:r>
              <a:rPr kumimoji="0" lang="en-US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</a:t>
            </a:r>
            <a:endParaRPr kumimoji="0" lang="en-ZA" sz="1400" b="0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lumMod val="95000"/>
                  <a:lumOff val="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82296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 2"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Compliance Levels:</a:t>
            </a:r>
            <a:endParaRPr kumimoji="0" lang="en-ZA" sz="1400" b="0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lumMod val="95000"/>
                  <a:lumOff val="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65760" marR="0" lvl="0" indent="-283464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 2"/>
              <a:buChar char=""/>
              <a:tabLst/>
              <a:defRPr/>
            </a:pPr>
            <a:r>
              <a:rPr kumimoji="0" lang="en-US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The </a:t>
            </a:r>
            <a:r>
              <a:rPr kumimoji="0" lang="en-US" sz="1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compliance rate is 62%</a:t>
            </a:r>
            <a:r>
              <a:rPr kumimoji="0" lang="en-US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; = All “Low to Yes” performance levels </a:t>
            </a:r>
            <a:endParaRPr kumimoji="0" lang="en-ZA" sz="1400" b="0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lumMod val="95000"/>
                  <a:lumOff val="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640080" marR="0" lvl="1" indent="-237744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Verdana"/>
              <a:buChar char="◦"/>
              <a:tabLst/>
              <a:defRPr/>
            </a:pPr>
            <a:r>
              <a:rPr kumimoji="0" lang="en-US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= The converse of “No” and ’’Unknown” answers.</a:t>
            </a:r>
            <a:endParaRPr kumimoji="0" lang="en-ZA" sz="1400" b="0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lumMod val="95000"/>
                  <a:lumOff val="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65760" marR="0" lvl="0" indent="-283464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 2"/>
              <a:buChar char=""/>
              <a:tabLst/>
              <a:defRPr/>
            </a:pPr>
            <a:r>
              <a:rPr kumimoji="0" lang="en-US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On average </a:t>
            </a:r>
            <a:r>
              <a:rPr kumimoji="0" lang="en-US" sz="1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3.5 out of 7 companies (50%) complied</a:t>
            </a:r>
            <a:r>
              <a:rPr kumimoji="0" lang="en-US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with each element.</a:t>
            </a:r>
            <a:endParaRPr kumimoji="0" lang="en-ZA" sz="1400" b="0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lumMod val="95000"/>
                  <a:lumOff val="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65760" marR="0" lvl="0" indent="-283464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 2"/>
              <a:buChar char=""/>
              <a:tabLst/>
              <a:defRPr/>
            </a:pPr>
            <a:r>
              <a:rPr kumimoji="0" lang="en-US" sz="1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BBBEE</a:t>
            </a:r>
            <a:r>
              <a:rPr kumimoji="0" lang="en-US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performance rate = 70%.</a:t>
            </a:r>
            <a:endParaRPr kumimoji="0" lang="en-ZA" sz="1400" b="0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lumMod val="95000"/>
                  <a:lumOff val="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640080" marR="0" lvl="1" indent="-237744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Verdana"/>
              <a:buChar char="◦"/>
              <a:tabLst/>
              <a:defRPr/>
            </a:pPr>
            <a:r>
              <a:rPr kumimoji="0" lang="en-US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The performance rate gap between the 2 frameworks is thus 22%  (70-48).	</a:t>
            </a:r>
            <a:endParaRPr kumimoji="0" lang="en-ZA" sz="1400" b="0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lumMod val="95000"/>
                  <a:lumOff val="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65760" marR="0" lvl="0" indent="-283464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 2"/>
              <a:buChar char=""/>
              <a:tabLst/>
              <a:defRPr/>
            </a:pPr>
            <a:r>
              <a:rPr kumimoji="0" lang="en-US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The oil companies </a:t>
            </a:r>
            <a:r>
              <a:rPr kumimoji="0" lang="en-US" sz="1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scored as follows under BEE: </a:t>
            </a:r>
            <a:endParaRPr kumimoji="0" lang="en-ZA" sz="1400" b="1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lumMod val="95000"/>
                  <a:lumOff val="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640080" marR="0" lvl="1" indent="-237744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Verdana"/>
              <a:buChar char="◦"/>
              <a:tabLst/>
              <a:defRPr/>
            </a:pPr>
            <a:r>
              <a:rPr kumimoji="0" lang="en-US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 2 level 3's, 4 level 4's &amp; 1 level 6</a:t>
            </a:r>
            <a:endParaRPr kumimoji="0" lang="en-ZA" sz="1400" b="0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lumMod val="95000"/>
                  <a:lumOff val="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82296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 2"/>
              <a:buNone/>
              <a:tabLst/>
              <a:defRPr/>
            </a:pPr>
            <a:endParaRPr kumimoji="0" lang="en-ZA" sz="16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1" name="Slide Number Placeholder 4"/>
          <p:cNvSpPr txBox="1">
            <a:spLocks/>
          </p:cNvSpPr>
          <p:nvPr/>
        </p:nvSpPr>
        <p:spPr>
          <a:xfrm>
            <a:off x="8613775" y="6305550"/>
            <a:ext cx="457200" cy="476250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4E8197F-8A91-47B3-8075-7EDCDB9CDCA6}" type="slidenum">
              <a:rPr kumimoji="0" lang="en-ZA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en-ZA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ZA">
              <a:latin typeface="Gill Sans MT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648200" y="3657600"/>
            <a:ext cx="4316289" cy="2038276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 wrap="square">
            <a:spAutoFit/>
          </a:bodyPr>
          <a:lstStyle/>
          <a:p>
            <a:pPr fontAlgn="auto">
              <a:spcBef>
                <a:spcPts val="600"/>
              </a:spcBef>
              <a:spcAft>
                <a:spcPts val="0"/>
              </a:spcAft>
              <a:defRPr/>
            </a:pPr>
            <a:r>
              <a:rPr lang="en-US" sz="1100" b="1" dirty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  <a:cs typeface="+mn-cs"/>
              </a:rPr>
              <a:t>Progress since 2006</a:t>
            </a:r>
            <a:endParaRPr lang="en-ZA" sz="1100" dirty="0">
              <a:solidFill>
                <a:schemeClr val="tx1">
                  <a:lumMod val="95000"/>
                  <a:lumOff val="5000"/>
                </a:schemeClr>
              </a:solidFill>
              <a:latin typeface="+mn-lt"/>
              <a:cs typeface="+mn-cs"/>
            </a:endParaRPr>
          </a:p>
          <a:p>
            <a:pPr fontAlgn="auto">
              <a:spcBef>
                <a:spcPts val="600"/>
              </a:spcBef>
              <a:spcAft>
                <a:spcPts val="0"/>
              </a:spcAft>
              <a:defRPr/>
            </a:pPr>
            <a:r>
              <a:rPr lang="en-US" sz="1150" dirty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  <a:cs typeface="+mn-cs"/>
              </a:rPr>
              <a:t>All the indicators showed improvement, due to the large time gap. There are however, decreases, all of concern, </a:t>
            </a:r>
            <a:r>
              <a:rPr lang="en-US" sz="115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  <a:cs typeface="+mn-cs"/>
              </a:rPr>
              <a:t>viz</a:t>
            </a:r>
            <a:r>
              <a:rPr lang="en-US" sz="1150" dirty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  <a:cs typeface="+mn-cs"/>
              </a:rPr>
              <a:t>: </a:t>
            </a:r>
            <a:r>
              <a:rPr lang="en-US" sz="1150" b="1" dirty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  <a:cs typeface="+mn-cs"/>
              </a:rPr>
              <a:t>(%decrease)</a:t>
            </a:r>
            <a:endParaRPr lang="en-ZA" sz="1150" b="1" dirty="0">
              <a:solidFill>
                <a:schemeClr val="tx1">
                  <a:lumMod val="95000"/>
                  <a:lumOff val="5000"/>
                </a:schemeClr>
              </a:solidFill>
              <a:latin typeface="+mn-lt"/>
              <a:cs typeface="+mn-cs"/>
            </a:endParaRPr>
          </a:p>
          <a:p>
            <a:pPr marL="171450" indent="-171450" fontAlgn="auto">
              <a:spcBef>
                <a:spcPts val="6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1150" u="sng" dirty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  <a:cs typeface="+mn-cs"/>
              </a:rPr>
              <a:t>Supportive Culture: </a:t>
            </a:r>
            <a:r>
              <a:rPr lang="en-US" sz="1150" dirty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  <a:cs typeface="+mn-cs"/>
              </a:rPr>
              <a:t>Full time exec director - 43 – 0 %( 100%)</a:t>
            </a:r>
            <a:endParaRPr lang="en-ZA" sz="1150" dirty="0">
              <a:solidFill>
                <a:schemeClr val="tx1">
                  <a:lumMod val="95000"/>
                  <a:lumOff val="5000"/>
                </a:schemeClr>
              </a:solidFill>
              <a:latin typeface="+mn-lt"/>
              <a:cs typeface="+mn-cs"/>
            </a:endParaRPr>
          </a:p>
          <a:p>
            <a:pPr marL="171450" indent="-171450" fontAlgn="auto">
              <a:spcBef>
                <a:spcPts val="6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1150" u="sng" dirty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  <a:cs typeface="+mn-cs"/>
              </a:rPr>
              <a:t>Capacity Building: </a:t>
            </a:r>
            <a:r>
              <a:rPr lang="en-US" sz="1150" dirty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  <a:cs typeface="+mn-cs"/>
              </a:rPr>
              <a:t>Total  HDSA skills spend - 71% - 55% (22.5%)</a:t>
            </a:r>
            <a:endParaRPr lang="en-ZA" sz="1150" dirty="0">
              <a:solidFill>
                <a:schemeClr val="tx1">
                  <a:lumMod val="95000"/>
                  <a:lumOff val="5000"/>
                </a:schemeClr>
              </a:solidFill>
              <a:latin typeface="+mn-lt"/>
              <a:cs typeface="+mn-cs"/>
            </a:endParaRPr>
          </a:p>
          <a:p>
            <a:pPr marL="171450" indent="-171450" fontAlgn="auto">
              <a:spcBef>
                <a:spcPts val="6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1150" u="sng" dirty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  <a:cs typeface="+mn-cs"/>
              </a:rPr>
              <a:t>Capacity Building: </a:t>
            </a:r>
            <a:r>
              <a:rPr lang="en-US" sz="1150" dirty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  <a:cs typeface="+mn-cs"/>
              </a:rPr>
              <a:t>Learnerships: From 96% - 94.07% (2.01%)</a:t>
            </a:r>
            <a:endParaRPr lang="en-ZA" sz="1150" u="sng" dirty="0">
              <a:solidFill>
                <a:schemeClr val="tx1">
                  <a:lumMod val="95000"/>
                  <a:lumOff val="5000"/>
                </a:schemeClr>
              </a:solidFill>
              <a:latin typeface="+mn-lt"/>
              <a:cs typeface="+mn-cs"/>
            </a:endParaRPr>
          </a:p>
          <a:p>
            <a:pPr marL="171450" indent="-171450" fontAlgn="auto">
              <a:spcBef>
                <a:spcPts val="6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1150" u="sng" dirty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  <a:cs typeface="+mn-cs"/>
              </a:rPr>
              <a:t>Employment Equity: </a:t>
            </a:r>
            <a:r>
              <a:rPr lang="en-US" sz="1150" dirty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  <a:cs typeface="+mn-cs"/>
              </a:rPr>
              <a:t>Semi  &amp; unskilled blacks 95% - 82% (13.68%)</a:t>
            </a:r>
            <a:endParaRPr lang="en-ZA" sz="1150" dirty="0">
              <a:solidFill>
                <a:schemeClr val="tx1">
                  <a:lumMod val="95000"/>
                  <a:lumOff val="5000"/>
                </a:schemeClr>
              </a:solidFill>
              <a:latin typeface="+mn-lt"/>
              <a:cs typeface="+mn-cs"/>
            </a:endParaRPr>
          </a:p>
          <a:p>
            <a:pPr marL="171450" indent="-171450" fontAlgn="auto">
              <a:spcBef>
                <a:spcPts val="6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1150" u="sng" dirty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  <a:cs typeface="+mn-cs"/>
              </a:rPr>
              <a:t>Retailing: </a:t>
            </a:r>
            <a:r>
              <a:rPr lang="en-US" sz="1150" dirty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  <a:cs typeface="+mn-cs"/>
              </a:rPr>
              <a:t>All sites for all companies - 44% - 40% (9%)</a:t>
            </a:r>
            <a:endParaRPr lang="en-ZA" sz="1150" dirty="0">
              <a:solidFill>
                <a:schemeClr val="tx1">
                  <a:lumMod val="95000"/>
                  <a:lumOff val="5000"/>
                </a:schemeClr>
              </a:solidFill>
              <a:latin typeface="+mn-lt"/>
              <a:cs typeface="+mn-cs"/>
            </a:endParaRPr>
          </a:p>
        </p:txBody>
      </p:sp>
      <p:pic>
        <p:nvPicPr>
          <p:cNvPr id="14" name="Picture 10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16463" y="304801"/>
            <a:ext cx="4248150" cy="31241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3775" y="6305550"/>
            <a:ext cx="457200" cy="476250"/>
          </a:xfrm>
        </p:spPr>
        <p:txBody>
          <a:bodyPr/>
          <a:lstStyle/>
          <a:p>
            <a:pPr>
              <a:defRPr/>
            </a:pPr>
            <a:fld id="{793FBDF2-F0A1-48CF-A436-0A87748B2793}" type="slidenum">
              <a:rPr lang="en-ZA" smtClean="0"/>
              <a:pPr>
                <a:defRPr/>
              </a:pPr>
              <a:t>12</a:t>
            </a:fld>
            <a:endParaRPr lang="en-ZA" dirty="0"/>
          </a:p>
        </p:txBody>
      </p:sp>
      <p:sp>
        <p:nvSpPr>
          <p:cNvPr id="8" name="Title 5"/>
          <p:cNvSpPr txBox="1">
            <a:spLocks/>
          </p:cNvSpPr>
          <p:nvPr/>
        </p:nvSpPr>
        <p:spPr>
          <a:xfrm>
            <a:off x="1435100" y="115888"/>
            <a:ext cx="7499350" cy="792162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ZA" sz="32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j-lt"/>
                <a:ea typeface="+mj-ea"/>
                <a:cs typeface="+mj-cs"/>
              </a:rPr>
              <a:t>Summary Comparison LFC/BEE</a:t>
            </a:r>
            <a:endParaRPr kumimoji="0" lang="en-ZA" sz="32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graphicFrame>
        <p:nvGraphicFramePr>
          <p:cNvPr id="9" name="Content Placeholder 7"/>
          <p:cNvGraphicFramePr>
            <a:graphicFrameLocks/>
          </p:cNvGraphicFramePr>
          <p:nvPr/>
        </p:nvGraphicFramePr>
        <p:xfrm>
          <a:off x="1143000" y="685800"/>
          <a:ext cx="7658225" cy="183409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966844"/>
                <a:gridCol w="1368813"/>
                <a:gridCol w="1565828"/>
                <a:gridCol w="1315884"/>
                <a:gridCol w="1440856"/>
              </a:tblGrid>
              <a:tr h="43201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ZA" sz="1100" dirty="0">
                          <a:solidFill>
                            <a:schemeClr val="bg1"/>
                          </a:solidFill>
                          <a:effectLst/>
                        </a:rPr>
                        <a:t>Core component of BEE</a:t>
                      </a:r>
                      <a:endParaRPr lang="en-ZA" sz="110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7" marR="68577" marT="0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ZA" sz="1100" dirty="0">
                          <a:solidFill>
                            <a:schemeClr val="bg1"/>
                          </a:solidFill>
                          <a:effectLst/>
                        </a:rPr>
                        <a:t>BEE </a:t>
                      </a:r>
                      <a:r>
                        <a:rPr lang="en-ZA" sz="1100" dirty="0" smtClean="0">
                          <a:solidFill>
                            <a:schemeClr val="bg1"/>
                          </a:solidFill>
                          <a:effectLst/>
                        </a:rPr>
                        <a:t>Average </a:t>
                      </a:r>
                      <a:r>
                        <a:rPr lang="en-ZA" sz="1100" dirty="0">
                          <a:solidFill>
                            <a:schemeClr val="bg1"/>
                          </a:solidFill>
                          <a:effectLst/>
                        </a:rPr>
                        <a:t>%</a:t>
                      </a:r>
                      <a:endParaRPr lang="en-ZA" sz="110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7" marR="68577" marT="0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ZA" sz="1100" dirty="0">
                          <a:solidFill>
                            <a:schemeClr val="bg1"/>
                          </a:solidFill>
                          <a:effectLst/>
                        </a:rPr>
                        <a:t>LFC  </a:t>
                      </a:r>
                      <a:r>
                        <a:rPr lang="en-ZA" sz="1100" dirty="0" smtClean="0">
                          <a:solidFill>
                            <a:schemeClr val="bg1"/>
                          </a:solidFill>
                          <a:effectLst/>
                        </a:rPr>
                        <a:t>Numeric </a:t>
                      </a:r>
                      <a:r>
                        <a:rPr lang="en-ZA" sz="1100" dirty="0">
                          <a:solidFill>
                            <a:schemeClr val="bg1"/>
                          </a:solidFill>
                          <a:effectLst/>
                        </a:rPr>
                        <a:t>Score %</a:t>
                      </a:r>
                      <a:endParaRPr lang="en-ZA" sz="110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7" marR="68577" marT="0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ZA" sz="1100" dirty="0">
                          <a:solidFill>
                            <a:schemeClr val="bg1"/>
                          </a:solidFill>
                          <a:effectLst/>
                        </a:rPr>
                        <a:t>BEE </a:t>
                      </a:r>
                      <a:r>
                        <a:rPr lang="en-ZA" sz="1100" dirty="0" smtClean="0">
                          <a:solidFill>
                            <a:schemeClr val="bg1"/>
                          </a:solidFill>
                          <a:effectLst/>
                        </a:rPr>
                        <a:t>Ranking</a:t>
                      </a:r>
                      <a:endParaRPr lang="en-ZA" sz="110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7" marR="68577" marT="0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ZA" sz="1100" dirty="0">
                          <a:solidFill>
                            <a:schemeClr val="bg1"/>
                          </a:solidFill>
                          <a:effectLst/>
                        </a:rPr>
                        <a:t>LFC Charter Ranking</a:t>
                      </a:r>
                      <a:endParaRPr lang="en-ZA" sz="110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7" marR="68577" marT="0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  <a:tr h="14395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ZA" sz="10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</a:rPr>
                        <a:t> Ownership </a:t>
                      </a:r>
                      <a:endParaRPr lang="en-ZA" sz="10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7" marR="68577" marT="0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ZA" sz="8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</a:rPr>
                        <a:t>73.20%</a:t>
                      </a:r>
                      <a:endParaRPr lang="en-ZA" sz="11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7" marR="68577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ZA" sz="8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</a:rPr>
                        <a:t>86.7%</a:t>
                      </a:r>
                      <a:endParaRPr lang="en-ZA" sz="11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7" marR="68577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ZA" sz="8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</a:rPr>
                        <a:t>4</a:t>
                      </a:r>
                      <a:endParaRPr lang="en-ZA" sz="11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7" marR="68577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ZA" sz="8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</a:rPr>
                        <a:t>2</a:t>
                      </a:r>
                      <a:endParaRPr lang="en-ZA" sz="11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7" marR="68577" marT="0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14401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ZA" sz="10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</a:rPr>
                        <a:t>Management Control</a:t>
                      </a:r>
                      <a:endParaRPr lang="en-ZA" sz="10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7" marR="68577" marT="0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ZA" sz="8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</a:rPr>
                        <a:t>87.80%</a:t>
                      </a:r>
                      <a:endParaRPr lang="en-ZA" sz="11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7" marR="68577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ZA" sz="8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</a:rPr>
                        <a:t>88.6%</a:t>
                      </a:r>
                      <a:endParaRPr lang="en-ZA" sz="11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7" marR="68577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ZA" sz="8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</a:rPr>
                        <a:t>1</a:t>
                      </a:r>
                      <a:endParaRPr lang="en-ZA" sz="11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7" marR="68577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ZA" sz="8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</a:rPr>
                        <a:t>1</a:t>
                      </a:r>
                      <a:endParaRPr lang="en-ZA" sz="11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7" marR="68577" marT="0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14401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ZA" sz="10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</a:rPr>
                        <a:t>Employment equity </a:t>
                      </a:r>
                      <a:endParaRPr lang="en-ZA" sz="10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7" marR="68577" marT="0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ZA" sz="8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</a:rPr>
                        <a:t>71.67%</a:t>
                      </a:r>
                      <a:endParaRPr lang="en-ZA" sz="11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7" marR="68577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ZA" sz="8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</a:rPr>
                        <a:t>38.2%</a:t>
                      </a:r>
                      <a:endParaRPr lang="en-ZA" sz="11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7" marR="68577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ZA" sz="8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</a:rPr>
                        <a:t>6</a:t>
                      </a:r>
                      <a:endParaRPr lang="en-ZA" sz="11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7" marR="68577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ZA" sz="8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</a:rPr>
                        <a:t>4</a:t>
                      </a:r>
                      <a:endParaRPr lang="en-ZA" sz="11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7" marR="68577" marT="0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14401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ZA" sz="10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</a:rPr>
                        <a:t>Skills development </a:t>
                      </a:r>
                      <a:endParaRPr lang="en-ZA" sz="10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7" marR="68577" marT="0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ZA" sz="8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</a:rPr>
                        <a:t>28.73%</a:t>
                      </a:r>
                      <a:endParaRPr lang="en-ZA" sz="11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7" marR="68577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ZA" sz="8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</a:rPr>
                        <a:t>34.5%</a:t>
                      </a:r>
                      <a:endParaRPr lang="en-ZA" sz="11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7" marR="68577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ZA" sz="8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</a:rPr>
                        <a:t>7</a:t>
                      </a:r>
                      <a:endParaRPr lang="en-ZA" sz="11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7" marR="68577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ZA" sz="8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</a:rPr>
                        <a:t>5</a:t>
                      </a:r>
                      <a:endParaRPr lang="en-ZA" sz="11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7" marR="68577" marT="0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14401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ZA" sz="10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</a:rPr>
                        <a:t>Preferential procurement </a:t>
                      </a:r>
                      <a:endParaRPr lang="en-ZA" sz="10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7" marR="68577" marT="0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ZA" sz="8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</a:rPr>
                        <a:t>72.15%</a:t>
                      </a:r>
                      <a:endParaRPr lang="en-ZA" sz="11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7" marR="68577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ZA" sz="8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</a:rPr>
                        <a:t>68.6%</a:t>
                      </a:r>
                      <a:endParaRPr lang="en-ZA" sz="11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7" marR="68577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ZA" sz="8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</a:rPr>
                        <a:t>5</a:t>
                      </a:r>
                      <a:endParaRPr lang="en-ZA" sz="11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7" marR="68577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ZA" sz="8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</a:rPr>
                        <a:t>3</a:t>
                      </a:r>
                      <a:endParaRPr lang="en-ZA" sz="11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7" marR="68577" marT="0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14401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ZA" sz="10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</a:rPr>
                        <a:t>Enterprise development</a:t>
                      </a:r>
                      <a:endParaRPr lang="en-ZA" sz="10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7" marR="68577" marT="0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ZA" sz="8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</a:rPr>
                        <a:t>80.80%</a:t>
                      </a:r>
                      <a:endParaRPr lang="en-ZA" sz="11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7" marR="68577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ZA" sz="8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</a:rPr>
                        <a:t>34.4%</a:t>
                      </a:r>
                      <a:endParaRPr lang="en-ZA" sz="11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7" marR="68577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ZA" sz="8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</a:rPr>
                        <a:t>2</a:t>
                      </a:r>
                      <a:endParaRPr lang="en-ZA" sz="11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7" marR="68577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ZA" sz="8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</a:rPr>
                        <a:t>6</a:t>
                      </a:r>
                      <a:endParaRPr lang="en-ZA" sz="11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7" marR="68577" marT="0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14401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ZA" sz="1000" b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</a:rPr>
                        <a:t>Socio- economic development</a:t>
                      </a:r>
                      <a:endParaRPr lang="en-ZA" sz="1000" b="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7" marR="68577" marT="0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ZA" sz="8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</a:rPr>
                        <a:t>75.00%</a:t>
                      </a:r>
                      <a:endParaRPr lang="en-ZA" sz="11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7" marR="68577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ZA" sz="8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</a:rPr>
                        <a:t>N/A</a:t>
                      </a:r>
                      <a:endParaRPr lang="en-ZA" sz="11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7" marR="68577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ZA" sz="8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</a:rPr>
                        <a:t>3</a:t>
                      </a:r>
                      <a:endParaRPr lang="en-ZA" sz="11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7" marR="68577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ZA" sz="8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</a:rPr>
                        <a:t>N/A</a:t>
                      </a:r>
                      <a:endParaRPr lang="en-ZA" sz="11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7" marR="68577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14401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ZA" sz="10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</a:rPr>
                        <a:t>Average</a:t>
                      </a:r>
                      <a:endParaRPr lang="en-ZA" sz="10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7" marR="68577" marT="0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ZA" sz="8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</a:rPr>
                        <a:t>69.91%</a:t>
                      </a:r>
                      <a:endParaRPr lang="en-ZA" sz="11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7" marR="68577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ZA" sz="8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</a:rPr>
                        <a:t>48%</a:t>
                      </a:r>
                      <a:endParaRPr lang="en-ZA" sz="11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7" marR="68577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ZA" sz="10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8577" marR="68577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ZA" sz="8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</a:rPr>
                        <a:t> </a:t>
                      </a:r>
                      <a:endParaRPr lang="en-ZA" sz="11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7" marR="68577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10" name="Slide Number Placeholder 4"/>
          <p:cNvSpPr txBox="1">
            <a:spLocks/>
          </p:cNvSpPr>
          <p:nvPr/>
        </p:nvSpPr>
        <p:spPr>
          <a:xfrm>
            <a:off x="8613775" y="6305550"/>
            <a:ext cx="457200" cy="476250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B5D7E0E-ED9E-436E-B70D-CFF24068378D}" type="slidenum">
              <a:rPr kumimoji="0" lang="en-ZA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en-ZA" sz="1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990600" y="2590800"/>
            <a:ext cx="8001000" cy="3159839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pPr marL="285750" indent="-285750" fontAlgn="auto">
              <a:spcBef>
                <a:spcPts val="2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1050" dirty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</a:rPr>
              <a:t>The two frameworks have </a:t>
            </a:r>
            <a:r>
              <a:rPr lang="en-US" sz="1050" b="1" dirty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</a:rPr>
              <a:t>different areas of emphasis</a:t>
            </a:r>
            <a:r>
              <a:rPr lang="en-US" sz="1050" dirty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</a:rPr>
              <a:t> / priority.</a:t>
            </a:r>
          </a:p>
          <a:p>
            <a:pPr marL="285750" indent="-285750" fontAlgn="auto">
              <a:spcBef>
                <a:spcPts val="2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1050" dirty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</a:rPr>
              <a:t>The </a:t>
            </a:r>
            <a:r>
              <a:rPr lang="en-US" sz="1050" b="1" dirty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</a:rPr>
              <a:t>current LFC is not clear enough in terms of expectations</a:t>
            </a:r>
            <a:r>
              <a:rPr lang="en-US" sz="1050" dirty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</a:rPr>
              <a:t>, resulting in anomalous results, </a:t>
            </a:r>
          </a:p>
          <a:p>
            <a:pPr marL="742950" lvl="1" indent="-285750" fontAlgn="auto">
              <a:spcBef>
                <a:spcPts val="2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1050" dirty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</a:rPr>
              <a:t>e.g. in procurement i.e. it did not provide weightings for each requirement </a:t>
            </a:r>
          </a:p>
          <a:p>
            <a:pPr marL="742950" lvl="1" indent="-285750" fontAlgn="auto">
              <a:spcBef>
                <a:spcPts val="200"/>
              </a:spcBef>
              <a:spcAft>
                <a:spcPts val="0"/>
              </a:spcAft>
              <a:defRPr/>
            </a:pPr>
            <a:r>
              <a:rPr lang="en-US" sz="1050" dirty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</a:rPr>
              <a:t>         e.g. even though crude procurement was clearly a priority, not weighted differently to other  (sub)elements.</a:t>
            </a:r>
          </a:p>
          <a:p>
            <a:pPr marL="285750" indent="-285750" fontAlgn="auto">
              <a:spcBef>
                <a:spcPts val="2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GB" sz="1050" dirty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</a:rPr>
              <a:t>The </a:t>
            </a:r>
            <a:r>
              <a:rPr lang="en-GB" sz="1050" b="1" dirty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</a:rPr>
              <a:t>two top performing elements</a:t>
            </a:r>
            <a:r>
              <a:rPr lang="en-GB" sz="1050" dirty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</a:rPr>
              <a:t> </a:t>
            </a:r>
            <a:r>
              <a:rPr lang="en-GB" sz="105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</a:rPr>
              <a:t>ito</a:t>
            </a:r>
            <a:r>
              <a:rPr lang="en-GB" sz="1050" dirty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</a:rPr>
              <a:t> the LFC were Management Control and Ownership.</a:t>
            </a:r>
            <a:endParaRPr lang="en-ZA" sz="1050" dirty="0">
              <a:solidFill>
                <a:schemeClr val="tx1">
                  <a:lumMod val="95000"/>
                  <a:lumOff val="5000"/>
                </a:schemeClr>
              </a:solidFill>
              <a:latin typeface="+mn-lt"/>
            </a:endParaRPr>
          </a:p>
          <a:p>
            <a:pPr marL="285750" indent="-285750" fontAlgn="auto">
              <a:spcBef>
                <a:spcPts val="2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GB" sz="1050" dirty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</a:rPr>
              <a:t>The </a:t>
            </a:r>
            <a:r>
              <a:rPr lang="en-GB" sz="1050" b="1" dirty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</a:rPr>
              <a:t>worst performing elements</a:t>
            </a:r>
            <a:r>
              <a:rPr lang="en-GB" sz="1050" dirty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</a:rPr>
              <a:t> were Enterprise Development, Skills Development and Employment Equity. </a:t>
            </a:r>
          </a:p>
          <a:p>
            <a:pPr marL="285750" indent="-285750" fontAlgn="auto">
              <a:spcBef>
                <a:spcPts val="2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GB" sz="1050" dirty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</a:rPr>
              <a:t>The </a:t>
            </a:r>
            <a:r>
              <a:rPr lang="en-GB" sz="1050" b="1" dirty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</a:rPr>
              <a:t>focus on BEE has been detrimental</a:t>
            </a:r>
            <a:r>
              <a:rPr lang="en-GB" sz="1050" dirty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</a:rPr>
              <a:t> to key LFC requirements, especially </a:t>
            </a:r>
            <a:r>
              <a:rPr lang="en-GB" sz="1050" b="1" dirty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</a:rPr>
              <a:t>Enterprise Development</a:t>
            </a:r>
            <a:r>
              <a:rPr lang="en-GB" sz="1050" dirty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</a:rPr>
              <a:t>:</a:t>
            </a:r>
            <a:endParaRPr lang="en-ZA" sz="1050" dirty="0">
              <a:solidFill>
                <a:schemeClr val="tx1">
                  <a:lumMod val="95000"/>
                  <a:lumOff val="5000"/>
                </a:schemeClr>
              </a:solidFill>
              <a:latin typeface="+mn-lt"/>
            </a:endParaRPr>
          </a:p>
          <a:p>
            <a:pPr lvl="1" algn="just">
              <a:spcBef>
                <a:spcPts val="200"/>
              </a:spcBef>
              <a:buFont typeface="Arial" pitchFamily="34" charset="0"/>
              <a:buChar char="•"/>
              <a:defRPr/>
            </a:pPr>
            <a:r>
              <a:rPr lang="en-US" sz="1050" dirty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</a:rPr>
              <a:t>Some of the sub-elements involved there-in are </a:t>
            </a:r>
            <a:r>
              <a:rPr lang="en-US" sz="1050" b="1" dirty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</a:rPr>
              <a:t>not scored under the BEE codes</a:t>
            </a:r>
            <a:r>
              <a:rPr lang="en-US" sz="1050" dirty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</a:rPr>
              <a:t>, </a:t>
            </a:r>
          </a:p>
          <a:p>
            <a:pPr lvl="1" algn="ctr">
              <a:spcBef>
                <a:spcPts val="200"/>
              </a:spcBef>
              <a:buFont typeface="Arial" pitchFamily="34" charset="0"/>
              <a:buChar char="•"/>
              <a:defRPr/>
            </a:pPr>
            <a:r>
              <a:rPr lang="en-US" sz="1050" dirty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</a:rPr>
              <a:t>There is thus </a:t>
            </a:r>
            <a:r>
              <a:rPr lang="en-US" sz="1050" b="1" dirty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</a:rPr>
              <a:t>insufficient incentive</a:t>
            </a:r>
            <a:r>
              <a:rPr lang="en-US" sz="1050" dirty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</a:rPr>
              <a:t> for the oil companies to improve on these areas:</a:t>
            </a:r>
          </a:p>
          <a:p>
            <a:pPr lvl="2" algn="just">
              <a:spcBef>
                <a:spcPts val="200"/>
              </a:spcBef>
              <a:buFont typeface="Arial" pitchFamily="34" charset="0"/>
              <a:buChar char="•"/>
              <a:defRPr/>
            </a:pPr>
            <a:r>
              <a:rPr lang="en-US" sz="1050" b="1" dirty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</a:rPr>
              <a:t>Retailing</a:t>
            </a:r>
            <a:r>
              <a:rPr lang="en-US" sz="1050" dirty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</a:rPr>
              <a:t> (This could be partly why this element ‘s performance has actually regressed since 2006),</a:t>
            </a:r>
          </a:p>
          <a:p>
            <a:pPr lvl="2" algn="just">
              <a:spcBef>
                <a:spcPts val="200"/>
              </a:spcBef>
              <a:buFont typeface="Arial" pitchFamily="34" charset="0"/>
              <a:buChar char="•"/>
              <a:defRPr/>
            </a:pPr>
            <a:r>
              <a:rPr lang="en-US" sz="105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</a:rPr>
              <a:t>Synfuel</a:t>
            </a:r>
            <a:r>
              <a:rPr lang="en-US" sz="1050" b="1" dirty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</a:rPr>
              <a:t> Supply</a:t>
            </a:r>
            <a:r>
              <a:rPr lang="en-US" sz="1050" dirty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</a:rPr>
              <a:t>, Local wholesaling (</a:t>
            </a:r>
            <a:r>
              <a:rPr lang="en-US" sz="1050" b="1" dirty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</a:rPr>
              <a:t>reselling</a:t>
            </a:r>
            <a:r>
              <a:rPr lang="en-US" sz="1050" dirty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</a:rPr>
              <a:t>) and </a:t>
            </a:r>
          </a:p>
          <a:p>
            <a:pPr lvl="2" algn="just">
              <a:spcBef>
                <a:spcPts val="200"/>
              </a:spcBef>
              <a:buFont typeface="Arial" pitchFamily="34" charset="0"/>
              <a:buChar char="•"/>
              <a:defRPr/>
            </a:pPr>
            <a:r>
              <a:rPr lang="en-US" sz="1050" b="1" dirty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</a:rPr>
              <a:t>Import wholesaling</a:t>
            </a:r>
            <a:r>
              <a:rPr lang="en-US" sz="1050" dirty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</a:rPr>
              <a:t> / Crude procurement (treated as an exclusion by the BEE codes)</a:t>
            </a:r>
          </a:p>
          <a:p>
            <a:pPr lvl="1" algn="just">
              <a:spcBef>
                <a:spcPts val="200"/>
              </a:spcBef>
              <a:buFont typeface="Arial" pitchFamily="34" charset="0"/>
              <a:buChar char="•"/>
              <a:defRPr/>
            </a:pPr>
            <a:r>
              <a:rPr lang="en-US" sz="1050" dirty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</a:rPr>
              <a:t>There is </a:t>
            </a:r>
            <a:r>
              <a:rPr lang="en-US" sz="1050" b="1" dirty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</a:rPr>
              <a:t>no minimum  target</a:t>
            </a:r>
            <a:r>
              <a:rPr lang="en-US" sz="1050" dirty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</a:rPr>
              <a:t> (under which the element will score zero points), and </a:t>
            </a:r>
            <a:r>
              <a:rPr lang="en-US" sz="1050" b="1" dirty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</a:rPr>
              <a:t>no bonus incentive</a:t>
            </a:r>
            <a:r>
              <a:rPr lang="en-US" sz="1050" dirty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</a:rPr>
              <a:t> for improving on the following: </a:t>
            </a:r>
            <a:r>
              <a:rPr lang="en-US" sz="1050" b="1" dirty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</a:rPr>
              <a:t>Access to key infrastructure</a:t>
            </a:r>
            <a:r>
              <a:rPr lang="en-US" sz="1050" dirty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</a:rPr>
              <a:t> &amp; Import wholesaling / </a:t>
            </a:r>
            <a:r>
              <a:rPr lang="en-US" sz="1050" b="1" dirty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</a:rPr>
              <a:t>Crude procurement</a:t>
            </a:r>
          </a:p>
          <a:p>
            <a:pPr algn="just">
              <a:spcBef>
                <a:spcPts val="200"/>
              </a:spcBef>
              <a:defRPr/>
            </a:pPr>
            <a:endParaRPr lang="en-US" sz="800" dirty="0">
              <a:solidFill>
                <a:schemeClr val="tx1">
                  <a:lumMod val="95000"/>
                  <a:lumOff val="5000"/>
                </a:schemeClr>
              </a:solidFill>
              <a:latin typeface="+mn-lt"/>
            </a:endParaRPr>
          </a:p>
          <a:p>
            <a:pPr algn="just">
              <a:spcBef>
                <a:spcPts val="200"/>
              </a:spcBef>
              <a:defRPr/>
            </a:pPr>
            <a:r>
              <a:rPr lang="en-US" sz="1050" dirty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</a:rPr>
              <a:t>A future framework </a:t>
            </a:r>
            <a:r>
              <a:rPr lang="en-US" sz="1050" b="1" dirty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</a:rPr>
              <a:t>to ensure that performance on agreed </a:t>
            </a:r>
            <a:r>
              <a:rPr lang="en-US" sz="105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</a:rPr>
              <a:t>sectoral</a:t>
            </a:r>
            <a:r>
              <a:rPr lang="en-US" sz="1050" b="1" dirty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</a:rPr>
              <a:t> priorities / imperatives is rewarded </a:t>
            </a:r>
            <a:r>
              <a:rPr lang="en-US" sz="1050" dirty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</a:rPr>
              <a:t>adequately</a:t>
            </a:r>
            <a:r>
              <a:rPr lang="en-US" sz="1050" b="1" dirty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</a:rPr>
              <a:t> </a:t>
            </a:r>
            <a:r>
              <a:rPr lang="en-US" sz="1050" dirty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</a:rPr>
              <a:t>and </a:t>
            </a:r>
            <a:r>
              <a:rPr lang="en-US" sz="1050" b="1" dirty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</a:rPr>
              <a:t>non-performance </a:t>
            </a:r>
            <a:r>
              <a:rPr lang="en-US" sz="105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</a:rPr>
              <a:t>dis-incentivised</a:t>
            </a:r>
            <a:r>
              <a:rPr lang="en-US" sz="1050" dirty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</a:rPr>
              <a:t>.</a:t>
            </a:r>
            <a:endParaRPr lang="en-ZA" sz="1050" dirty="0">
              <a:solidFill>
                <a:schemeClr val="tx1">
                  <a:lumMod val="95000"/>
                  <a:lumOff val="5000"/>
                </a:schemeClr>
              </a:solidFill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3"/>
          <p:cNvSpPr txBox="1">
            <a:spLocks/>
          </p:cNvSpPr>
          <p:nvPr/>
        </p:nvSpPr>
        <p:spPr>
          <a:xfrm>
            <a:off x="5029200" y="685800"/>
            <a:ext cx="3886200" cy="5938837"/>
          </a:xfrm>
          <a:prstGeom prst="rect">
            <a:avLst/>
          </a:prstGeom>
          <a:ln>
            <a:solidFill>
              <a:schemeClr val="accent4">
                <a:lumMod val="75000"/>
              </a:schemeClr>
            </a:solidFill>
          </a:ln>
        </p:spPr>
        <p:txBody>
          <a:bodyPr/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kumimoji="0" lang="en-US" sz="12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Given that the bottom 3 performing elements in respect to both the LFC and BEE are: </a:t>
            </a:r>
            <a:endParaRPr kumimoji="0" lang="en-ZA" sz="1200" b="0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kumimoji="0" lang="en-ZA" sz="12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Enterprise Development; Skills Development; Employment Equity and Preferential Procurement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Courier New" pitchFamily="49" charset="0"/>
              <a:buChar char="o"/>
              <a:tabLst/>
              <a:defRPr/>
            </a:pPr>
            <a:r>
              <a:rPr kumimoji="0" lang="en-US" sz="12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The biggest lost opportunity over the past 10 years is technical skills transfer:</a:t>
            </a:r>
            <a:endParaRPr kumimoji="0" lang="en-ZA" sz="1200" b="0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Courier New" pitchFamily="49" charset="0"/>
              <a:buChar char="o"/>
              <a:tabLst/>
              <a:defRPr/>
            </a:pPr>
            <a:r>
              <a:rPr kumimoji="0" lang="en-US" sz="12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There was insufficient training to directly transfer the skills.</a:t>
            </a:r>
            <a:endParaRPr kumimoji="0" lang="en-ZA" sz="1200" b="0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Courier New" pitchFamily="49" charset="0"/>
              <a:buChar char="o"/>
              <a:tabLst/>
              <a:defRPr/>
            </a:pPr>
            <a:r>
              <a:rPr kumimoji="0" lang="en-US" sz="12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Due to less than desirable levels of promotion and employment of HDSAs, they were thus not afforded the    opportunity for at least on the job training.</a:t>
            </a:r>
            <a:endParaRPr kumimoji="0" lang="en-ZA" sz="1200" b="0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Courier New" pitchFamily="49" charset="0"/>
              <a:buChar char="o"/>
              <a:tabLst/>
              <a:defRPr/>
            </a:pPr>
            <a:r>
              <a:rPr kumimoji="0" lang="en-US" sz="12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Black entrepreneurs were also not capacitated through enterprise development and trial /gradually improving procurement levels to afford them the experience.</a:t>
            </a:r>
            <a:endParaRPr kumimoji="0" lang="en-ZA" sz="1200" b="0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GB" sz="12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The highest scoring areas are the quickest to remedy and involve a narrow base of beneficiaries, whereas the </a:t>
            </a:r>
            <a:r>
              <a:rPr kumimoji="0" lang="en-GB" sz="1200" b="0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laggers</a:t>
            </a:r>
            <a:r>
              <a:rPr kumimoji="0" lang="en-GB" sz="12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generally take long to set up and implement – yet they have wider reach.</a:t>
            </a:r>
            <a:endParaRPr kumimoji="0" lang="en-ZA" sz="1200" b="0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12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What was initially envisaged was fair ownership of assets, across the  value chain by HDSA entrepreneurs who are significant players in the SA oil sector .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12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What  was achieved was partial ownership of some assets by  serial investors  not very actively  involved in key operations within the sector.</a:t>
            </a:r>
            <a:endParaRPr kumimoji="0" lang="en-ZA" sz="1200" b="0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12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Support of the other and greater number of entrepreneurs, a– including retailers, and wholesalers is also the most wanting area</a:t>
            </a:r>
            <a:r>
              <a:rPr kumimoji="0" 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3775" y="6305550"/>
            <a:ext cx="457200" cy="476250"/>
          </a:xfrm>
        </p:spPr>
        <p:txBody>
          <a:bodyPr/>
          <a:lstStyle/>
          <a:p>
            <a:pPr>
              <a:defRPr/>
            </a:pPr>
            <a:fld id="{793FBDF2-F0A1-48CF-A436-0A87748B2793}" type="slidenum">
              <a:rPr lang="en-ZA" smtClean="0"/>
              <a:pPr>
                <a:defRPr/>
              </a:pPr>
              <a:t>13</a:t>
            </a:fld>
            <a:endParaRPr lang="en-ZA" dirty="0"/>
          </a:p>
        </p:txBody>
      </p:sp>
      <p:sp>
        <p:nvSpPr>
          <p:cNvPr id="4" name="Title 5"/>
          <p:cNvSpPr txBox="1">
            <a:spLocks/>
          </p:cNvSpPr>
          <p:nvPr/>
        </p:nvSpPr>
        <p:spPr>
          <a:xfrm>
            <a:off x="1435100" y="1"/>
            <a:ext cx="7499350" cy="762000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5" name="Picture 47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>
          <a:xfrm>
            <a:off x="1331913" y="4292600"/>
            <a:ext cx="3657600" cy="1346200"/>
          </a:xfrm>
          <a:prstGeom prst="rect">
            <a:avLst/>
          </a:prstGeom>
          <a:ln w="3175">
            <a:solidFill>
              <a:schemeClr val="accent4">
                <a:lumMod val="75000"/>
              </a:schemeClr>
            </a:solidFill>
          </a:ln>
        </p:spPr>
      </p:pic>
      <p:pic>
        <p:nvPicPr>
          <p:cNvPr id="6" name="Picture 51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258888" y="1628775"/>
            <a:ext cx="3817937" cy="1809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Content Placeholder 2"/>
          <p:cNvSpPr txBox="1">
            <a:spLocks/>
          </p:cNvSpPr>
          <p:nvPr/>
        </p:nvSpPr>
        <p:spPr bwMode="auto">
          <a:xfrm>
            <a:off x="990600" y="1295400"/>
            <a:ext cx="3976687" cy="5329237"/>
          </a:xfrm>
          <a:prstGeom prst="rect">
            <a:avLst/>
          </a:prstGeom>
          <a:noFill/>
          <a:ln w="3175">
            <a:solidFill>
              <a:schemeClr val="accent4">
                <a:lumMod val="75000"/>
              </a:schemeClr>
            </a:solidFill>
            <a:miter lim="800000"/>
            <a:headEnd/>
            <a:tailEnd/>
          </a:ln>
        </p:spPr>
        <p:txBody>
          <a:bodyPr/>
          <a:lstStyle/>
          <a:p>
            <a:pPr marL="82296" lvl="1" fontAlgn="auto">
              <a:spcBef>
                <a:spcPts val="600"/>
              </a:spcBef>
              <a:spcAft>
                <a:spcPts val="0"/>
              </a:spcAft>
              <a:buClr>
                <a:srgbClr val="3891A7"/>
              </a:buClr>
              <a:buSzPct val="80000"/>
              <a:buFont typeface="Verdana"/>
              <a:buNone/>
              <a:defRPr/>
            </a:pPr>
            <a:r>
              <a:rPr lang="en-US" sz="1200" b="1" dirty="0" smtClean="0">
                <a:solidFill>
                  <a:srgbClr val="4F271C"/>
                </a:solidFill>
              </a:rPr>
              <a:t>Focus and key concern for oil companies has largely been BEE compliance:</a:t>
            </a:r>
            <a:endParaRPr lang="en-ZA" sz="1200" b="1" dirty="0" smtClean="0">
              <a:solidFill>
                <a:srgbClr val="4F271C"/>
              </a:solidFill>
            </a:endParaRPr>
          </a:p>
          <a:p>
            <a:pPr marL="82296" fontAlgn="auto">
              <a:spcBef>
                <a:spcPts val="600"/>
              </a:spcBef>
              <a:spcAft>
                <a:spcPts val="0"/>
              </a:spcAft>
              <a:buClr>
                <a:srgbClr val="3891A7"/>
              </a:buClr>
              <a:buSzPct val="80000"/>
              <a:buFont typeface="Wingdings 2"/>
              <a:buNone/>
              <a:defRPr/>
            </a:pPr>
            <a:endParaRPr lang="en-US" sz="1000" b="1" dirty="0">
              <a:solidFill>
                <a:srgbClr val="4F271C"/>
              </a:solidFill>
              <a:latin typeface="Gill Sans MT"/>
            </a:endParaRPr>
          </a:p>
          <a:p>
            <a:pPr marL="82296" fontAlgn="auto">
              <a:spcBef>
                <a:spcPts val="600"/>
              </a:spcBef>
              <a:spcAft>
                <a:spcPts val="0"/>
              </a:spcAft>
              <a:buClr>
                <a:srgbClr val="3891A7"/>
              </a:buClr>
              <a:buSzPct val="80000"/>
              <a:buFont typeface="Wingdings 2"/>
              <a:buNone/>
              <a:defRPr/>
            </a:pPr>
            <a:endParaRPr lang="en-US" sz="1000" b="1" dirty="0">
              <a:solidFill>
                <a:srgbClr val="4F271C"/>
              </a:solidFill>
              <a:latin typeface="Gill Sans MT"/>
            </a:endParaRPr>
          </a:p>
          <a:p>
            <a:pPr marL="82296" fontAlgn="auto">
              <a:spcBef>
                <a:spcPts val="600"/>
              </a:spcBef>
              <a:spcAft>
                <a:spcPts val="0"/>
              </a:spcAft>
              <a:buClr>
                <a:srgbClr val="3891A7"/>
              </a:buClr>
              <a:buSzPct val="80000"/>
              <a:buFont typeface="Wingdings 2"/>
              <a:buNone/>
              <a:defRPr/>
            </a:pPr>
            <a:endParaRPr lang="en-US" sz="1000" b="1" dirty="0">
              <a:solidFill>
                <a:srgbClr val="4F271C"/>
              </a:solidFill>
              <a:latin typeface="Gill Sans MT"/>
            </a:endParaRPr>
          </a:p>
          <a:p>
            <a:pPr marL="82296" fontAlgn="auto">
              <a:spcBef>
                <a:spcPts val="600"/>
              </a:spcBef>
              <a:spcAft>
                <a:spcPts val="0"/>
              </a:spcAft>
              <a:buClr>
                <a:srgbClr val="3891A7"/>
              </a:buClr>
              <a:buSzPct val="80000"/>
              <a:buFont typeface="Wingdings 2"/>
              <a:buNone/>
              <a:defRPr/>
            </a:pPr>
            <a:endParaRPr lang="en-US" sz="1000" b="1" dirty="0">
              <a:solidFill>
                <a:srgbClr val="4F271C"/>
              </a:solidFill>
              <a:latin typeface="Gill Sans MT"/>
            </a:endParaRPr>
          </a:p>
          <a:p>
            <a:pPr marL="82296" fontAlgn="auto">
              <a:spcBef>
                <a:spcPts val="600"/>
              </a:spcBef>
              <a:spcAft>
                <a:spcPts val="0"/>
              </a:spcAft>
              <a:buClr>
                <a:srgbClr val="3891A7"/>
              </a:buClr>
              <a:buSzPct val="80000"/>
              <a:buFont typeface="Wingdings 2"/>
              <a:buNone/>
              <a:defRPr/>
            </a:pPr>
            <a:endParaRPr lang="en-US" sz="1000" b="1" dirty="0">
              <a:solidFill>
                <a:srgbClr val="4F271C"/>
              </a:solidFill>
              <a:latin typeface="Gill Sans MT"/>
            </a:endParaRPr>
          </a:p>
          <a:p>
            <a:pPr marL="82296" fontAlgn="auto">
              <a:spcBef>
                <a:spcPts val="600"/>
              </a:spcBef>
              <a:spcAft>
                <a:spcPts val="0"/>
              </a:spcAft>
              <a:buClr>
                <a:srgbClr val="3891A7"/>
              </a:buClr>
              <a:buSzPct val="80000"/>
              <a:buFont typeface="Wingdings 2"/>
              <a:buNone/>
              <a:defRPr/>
            </a:pPr>
            <a:endParaRPr lang="en-US" sz="1000" b="1" dirty="0">
              <a:solidFill>
                <a:srgbClr val="4F271C"/>
              </a:solidFill>
              <a:latin typeface="Gill Sans MT"/>
            </a:endParaRPr>
          </a:p>
          <a:p>
            <a:pPr marL="82296" fontAlgn="auto">
              <a:spcBef>
                <a:spcPts val="600"/>
              </a:spcBef>
              <a:spcAft>
                <a:spcPts val="0"/>
              </a:spcAft>
              <a:buClr>
                <a:srgbClr val="3891A7"/>
              </a:buClr>
              <a:buSzPct val="80000"/>
              <a:buFont typeface="Wingdings 2"/>
              <a:buNone/>
              <a:defRPr/>
            </a:pPr>
            <a:endParaRPr lang="en-US" sz="1000" b="1" dirty="0">
              <a:solidFill>
                <a:srgbClr val="4F271C"/>
              </a:solidFill>
              <a:latin typeface="Gill Sans MT"/>
            </a:endParaRPr>
          </a:p>
          <a:p>
            <a:pPr marL="82296" fontAlgn="auto">
              <a:spcBef>
                <a:spcPts val="600"/>
              </a:spcBef>
              <a:spcAft>
                <a:spcPts val="0"/>
              </a:spcAft>
              <a:buClr>
                <a:srgbClr val="3891A7"/>
              </a:buClr>
              <a:buSzPct val="80000"/>
              <a:buFont typeface="Wingdings 2"/>
              <a:buNone/>
              <a:defRPr/>
            </a:pPr>
            <a:endParaRPr lang="en-US" sz="1000" b="1" dirty="0">
              <a:solidFill>
                <a:srgbClr val="4F271C"/>
              </a:solidFill>
              <a:latin typeface="Gill Sans MT"/>
            </a:endParaRPr>
          </a:p>
          <a:p>
            <a:pPr marL="82296" fontAlgn="auto">
              <a:spcBef>
                <a:spcPts val="600"/>
              </a:spcBef>
              <a:spcAft>
                <a:spcPts val="0"/>
              </a:spcAft>
              <a:buClr>
                <a:srgbClr val="3891A7"/>
              </a:buClr>
              <a:buSzPct val="80000"/>
              <a:buFont typeface="Wingdings 2"/>
              <a:buNone/>
              <a:defRPr/>
            </a:pPr>
            <a:endParaRPr lang="en-US" sz="1000" b="1" dirty="0">
              <a:solidFill>
                <a:srgbClr val="4F271C"/>
              </a:solidFill>
              <a:latin typeface="Gill Sans MT"/>
            </a:endParaRPr>
          </a:p>
          <a:p>
            <a:pPr>
              <a:defRPr/>
            </a:pPr>
            <a:r>
              <a:rPr lang="en-US" sz="1200" b="1" dirty="0" smtClean="0"/>
              <a:t>Oil companies have only made progress regarding some  LFC requirements only in the last 2 years i.e. 2008/09 – 2009/10</a:t>
            </a:r>
            <a:endParaRPr lang="en-US" sz="1200" b="1" dirty="0">
              <a:solidFill>
                <a:prstClr val="black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447800" y="0"/>
            <a:ext cx="632459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 smtClean="0"/>
              <a:t>Conclusions   &amp;   Impact analysis</a:t>
            </a:r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1435100" y="0"/>
            <a:ext cx="7499350" cy="620713"/>
          </a:xfrm>
          <a:prstGeom prst="rect">
            <a:avLst/>
          </a:prstGeom>
        </p:spPr>
        <p:txBody>
          <a:bodyPr>
            <a:normAutofit fontScale="975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ZA" sz="32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j-lt"/>
                <a:ea typeface="+mj-ea"/>
                <a:cs typeface="+mj-cs"/>
              </a:rPr>
              <a:t>Recommendations</a:t>
            </a:r>
            <a:endParaRPr kumimoji="0" lang="en-ZA" sz="32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" name="Content Placeholder 2"/>
          <p:cNvSpPr txBox="1">
            <a:spLocks/>
          </p:cNvSpPr>
          <p:nvPr/>
        </p:nvSpPr>
        <p:spPr>
          <a:xfrm>
            <a:off x="990600" y="620713"/>
            <a:ext cx="4013200" cy="494188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  <a:prstDash val="dash"/>
          </a:ln>
        </p:spPr>
        <p:txBody>
          <a:bodyPr>
            <a:noAutofit/>
          </a:bodyPr>
          <a:lstStyle/>
          <a:p>
            <a:pPr marL="82296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 2"/>
              <a:buNone/>
              <a:tabLst/>
              <a:defRPr/>
            </a:pPr>
            <a:endParaRPr kumimoji="0" lang="en-US" sz="1050" b="1" i="0" u="none" strike="noStrike" kern="1200" cap="none" spc="0" normalizeH="0" baseline="0" noProof="0" dirty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82296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 2"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Ownership</a:t>
            </a:r>
          </a:p>
          <a:p>
            <a:pPr marL="356934" marR="0" lvl="1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 2"/>
              <a:buNone/>
              <a:tabLst/>
              <a:defRPr/>
            </a:pPr>
            <a:r>
              <a:rPr kumimoji="0" lang="en-US" sz="105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DOE to:</a:t>
            </a:r>
            <a:endParaRPr kumimoji="0" lang="en-ZA" sz="1050" b="1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65760" marR="0" lvl="0" indent="-283464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 2"/>
              <a:buChar char=""/>
              <a:tabLst/>
              <a:defRPr/>
            </a:pPr>
            <a:r>
              <a:rPr kumimoji="0" lang="en-US" sz="105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Cause all companies </a:t>
            </a:r>
            <a:r>
              <a:rPr kumimoji="0" lang="en-US" sz="105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that failed to make the 25%  mark </a:t>
            </a:r>
            <a:r>
              <a:rPr kumimoji="0" lang="en-US" sz="105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to be required to commit to concrete plans to address the gaps, within a set time frame. </a:t>
            </a:r>
            <a:endParaRPr kumimoji="0" lang="en-ZA" sz="1050" b="0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640080" marR="0" lvl="1" indent="-237744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Verdana"/>
              <a:buChar char="◦"/>
              <a:tabLst/>
              <a:defRPr/>
            </a:pPr>
            <a:r>
              <a:rPr kumimoji="0" lang="en-US" sz="105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A further disincentive </a:t>
            </a:r>
            <a:r>
              <a:rPr kumimoji="0" lang="en-US" sz="105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by way of lower points in the new scorecards is required.</a:t>
            </a:r>
            <a:endParaRPr kumimoji="0" lang="en-ZA" sz="1050" b="0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65760" marR="0" lvl="0" indent="-283464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 2"/>
              <a:buChar char=""/>
              <a:tabLst/>
              <a:defRPr/>
            </a:pPr>
            <a:r>
              <a:rPr kumimoji="0" lang="en-US" sz="105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Consider </a:t>
            </a:r>
            <a:r>
              <a:rPr kumimoji="0" lang="en-US" sz="105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increasing HDSA ownership requirements </a:t>
            </a:r>
            <a:r>
              <a:rPr kumimoji="0" lang="en-US" sz="105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to ensure there is always an incentive to achieve more.</a:t>
            </a:r>
            <a:endParaRPr kumimoji="0" lang="en-ZA" sz="1050" b="0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640080" marR="0" lvl="1" indent="-237744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Verdana"/>
              <a:buChar char="◦"/>
              <a:tabLst/>
              <a:defRPr/>
            </a:pPr>
            <a:r>
              <a:rPr kumimoji="0" lang="en-US" sz="105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Women, broad-based and marginalized groupings including youth to be prioritized</a:t>
            </a:r>
            <a:r>
              <a:rPr kumimoji="0" lang="en-US" sz="105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.</a:t>
            </a:r>
            <a:endParaRPr kumimoji="0" lang="en-ZA" sz="1050" b="0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65760" marR="0" lvl="0" indent="-283464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 2"/>
              <a:buChar char=""/>
              <a:tabLst/>
              <a:defRPr/>
            </a:pPr>
            <a:r>
              <a:rPr kumimoji="0" lang="en-US" sz="105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Develop the capacity of staff to assess the BEE deals </a:t>
            </a:r>
            <a:r>
              <a:rPr kumimoji="0" lang="en-US" sz="105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and interrogate the related structures during the processing of license applications.</a:t>
            </a:r>
            <a:endParaRPr kumimoji="0" lang="en-ZA" sz="1050" b="0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65760" marR="0" lvl="0" indent="-283464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 2"/>
              <a:buChar char=""/>
              <a:tabLst/>
              <a:defRPr/>
            </a:pPr>
            <a:r>
              <a:rPr kumimoji="0" lang="en-US" sz="105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Play a pro-active role of </a:t>
            </a:r>
            <a:r>
              <a:rPr kumimoji="0" lang="en-US" sz="105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ensuring that the best possible advantage is gained by HDSAs </a:t>
            </a:r>
            <a:r>
              <a:rPr kumimoji="0" lang="en-US" sz="105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and women in particular, </a:t>
            </a:r>
            <a:r>
              <a:rPr kumimoji="0" lang="en-US" sz="105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from all the divestments from downstream operations</a:t>
            </a:r>
            <a:r>
              <a:rPr kumimoji="0" lang="en-US" sz="105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. </a:t>
            </a:r>
            <a:endParaRPr kumimoji="0" lang="en-ZA" sz="1050" b="0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65760" marR="0" lvl="0" indent="-283464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3891A7"/>
              </a:buClr>
              <a:buSzTx/>
              <a:buFont typeface="Wingdings 2"/>
              <a:buChar char=""/>
              <a:tabLst/>
              <a:defRPr/>
            </a:pPr>
            <a:r>
              <a:rPr kumimoji="0" lang="en-US" sz="105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Consider a strategy similar to the </a:t>
            </a:r>
            <a:r>
              <a:rPr kumimoji="0" lang="en-US" sz="105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equity equivalents </a:t>
            </a:r>
            <a:r>
              <a:rPr kumimoji="0" lang="en-US" sz="105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scheme/ combined with appropriate </a:t>
            </a:r>
            <a:r>
              <a:rPr kumimoji="0" lang="en-US" sz="105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incentives for locating the Upstream business of Oil Majors in South Africa </a:t>
            </a:r>
            <a:r>
              <a:rPr kumimoji="0" lang="en-US" sz="105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and structuring BEE deals around them.</a:t>
            </a:r>
          </a:p>
          <a:p>
            <a:pPr marL="365760" marR="0" lvl="0" indent="-283464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3891A7"/>
              </a:buClr>
              <a:buSzTx/>
              <a:buFont typeface="Wingdings 2"/>
              <a:buChar char=""/>
              <a:tabLst/>
              <a:defRPr/>
            </a:pPr>
            <a:r>
              <a:rPr kumimoji="0" lang="en-US" sz="105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Facilitate </a:t>
            </a:r>
            <a:r>
              <a:rPr kumimoji="0" lang="en-US" sz="105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amicable and mutually beneficial solutions for the deals under pressure and where there is impasse  </a:t>
            </a:r>
            <a:r>
              <a:rPr kumimoji="0" lang="en-US" sz="105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and set up mechanisms to help pick up such signs sooner and more systematically in future.</a:t>
            </a:r>
            <a:endParaRPr kumimoji="0" lang="en-ZA" sz="1050" b="0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82296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 2"/>
              <a:buNone/>
              <a:tabLst/>
              <a:defRPr/>
            </a:pPr>
            <a:endParaRPr kumimoji="0" lang="en-ZA" sz="800" b="0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65760" marR="0" lvl="0" indent="-283464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 2"/>
              <a:buChar char=""/>
              <a:tabLst/>
              <a:defRPr/>
            </a:pPr>
            <a:endParaRPr kumimoji="0" lang="en-ZA" sz="8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3775" y="6305550"/>
            <a:ext cx="457200" cy="476250"/>
          </a:xfrm>
        </p:spPr>
        <p:txBody>
          <a:bodyPr/>
          <a:lstStyle/>
          <a:p>
            <a:pPr>
              <a:defRPr/>
            </a:pPr>
            <a:fld id="{5E900741-7E3E-46FE-8D64-E339EDA255B1}" type="slidenum">
              <a:rPr lang="en-ZA"/>
              <a:pPr>
                <a:defRPr/>
              </a:pPr>
              <a:t>14</a:t>
            </a:fld>
            <a:endParaRPr lang="en-ZA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4953001" y="620713"/>
            <a:ext cx="4038600" cy="494188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  <a:prstDash val="dash"/>
          </a:ln>
        </p:spPr>
        <p:txBody>
          <a:bodyPr>
            <a:normAutofit fontScale="25000" lnSpcReduction="20000"/>
          </a:bodyPr>
          <a:lstStyle>
            <a:lvl1pPr marL="365760" indent="-283464" algn="l" rtl="0" eaLnBrk="1" latinLnBrk="0" hangingPunct="1">
              <a:lnSpc>
                <a:spcPct val="100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37744" algn="l" rtl="0" eaLnBrk="1" latinLnBrk="0" hangingPunct="1">
              <a:lnSpc>
                <a:spcPct val="100000"/>
              </a:lnSpc>
              <a:spcBef>
                <a:spcPts val="550"/>
              </a:spcBef>
              <a:buClr>
                <a:schemeClr val="accent1"/>
              </a:buClr>
              <a:buFont typeface="Verdana"/>
              <a:buChar char="◦"/>
              <a:defRPr kumimoji="0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86968" indent="-22860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2"/>
              </a:buClr>
              <a:buFont typeface="Wingdings 2"/>
              <a:buChar char="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173736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3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98448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4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508760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5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19072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20240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30552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82296" indent="0" fontAlgn="auto">
              <a:spcAft>
                <a:spcPts val="0"/>
              </a:spcAft>
              <a:buFont typeface="Wingdings 2"/>
              <a:buNone/>
              <a:defRPr/>
            </a:pPr>
            <a:endParaRPr lang="en-US" sz="1900" b="1" dirty="0" smtClean="0">
              <a:solidFill>
                <a:schemeClr val="tx2"/>
              </a:solidFill>
            </a:endParaRPr>
          </a:p>
          <a:p>
            <a:pPr marL="82296" indent="0" fontAlgn="auto">
              <a:lnSpc>
                <a:spcPct val="120000"/>
              </a:lnSpc>
              <a:spcAft>
                <a:spcPts val="0"/>
              </a:spcAft>
              <a:buClr>
                <a:srgbClr val="3891A7"/>
              </a:buClr>
              <a:buFont typeface="Wingdings 2"/>
              <a:buNone/>
              <a:defRPr/>
            </a:pPr>
            <a:r>
              <a:rPr lang="en-US" sz="4800" b="1" dirty="0"/>
              <a:t>Management Control</a:t>
            </a:r>
            <a:endParaRPr lang="en-ZA" sz="4800" dirty="0"/>
          </a:p>
          <a:p>
            <a:pPr fontAlgn="auto">
              <a:lnSpc>
                <a:spcPct val="120000"/>
              </a:lnSpc>
              <a:spcAft>
                <a:spcPts val="0"/>
              </a:spcAft>
              <a:buClr>
                <a:srgbClr val="3891A7"/>
              </a:buClr>
              <a:defRPr/>
            </a:pPr>
            <a:r>
              <a:rPr lang="en-US" sz="3600" dirty="0"/>
              <a:t>Appropriate </a:t>
            </a:r>
            <a:r>
              <a:rPr lang="en-US" sz="3600" b="1" dirty="0"/>
              <a:t>measurable stretch targets and incentives for women appointments </a:t>
            </a:r>
            <a:r>
              <a:rPr lang="en-US" sz="3600" dirty="0"/>
              <a:t>to be built into the future scorecard. </a:t>
            </a:r>
            <a:endParaRPr lang="en-ZA" sz="3600" dirty="0"/>
          </a:p>
          <a:p>
            <a:pPr fontAlgn="auto">
              <a:lnSpc>
                <a:spcPct val="120000"/>
              </a:lnSpc>
              <a:spcAft>
                <a:spcPts val="0"/>
              </a:spcAft>
              <a:buClr>
                <a:srgbClr val="3891A7"/>
              </a:buClr>
              <a:defRPr/>
            </a:pPr>
            <a:r>
              <a:rPr lang="en-US" sz="3600" dirty="0"/>
              <a:t>Oil companies to </a:t>
            </a:r>
            <a:r>
              <a:rPr lang="en-US" sz="3600" b="1" dirty="0"/>
              <a:t>focus more on executive and independent directors</a:t>
            </a:r>
            <a:r>
              <a:rPr lang="en-US" sz="3600" dirty="0"/>
              <a:t> in future</a:t>
            </a:r>
            <a:r>
              <a:rPr lang="en-US" sz="3600" dirty="0" smtClean="0"/>
              <a:t>.</a:t>
            </a:r>
            <a:endParaRPr lang="en-US" sz="3600" b="1" dirty="0" smtClean="0"/>
          </a:p>
          <a:p>
            <a:pPr marL="82296" indent="0" fontAlgn="auto">
              <a:lnSpc>
                <a:spcPct val="120000"/>
              </a:lnSpc>
              <a:spcAft>
                <a:spcPts val="0"/>
              </a:spcAft>
              <a:buFont typeface="Wingdings 2"/>
              <a:buNone/>
              <a:defRPr/>
            </a:pPr>
            <a:r>
              <a:rPr lang="en-US" sz="4800" b="1" dirty="0" smtClean="0"/>
              <a:t>Supportive Culture</a:t>
            </a:r>
            <a:endParaRPr lang="en-ZA" sz="4800" dirty="0" smtClean="0"/>
          </a:p>
          <a:p>
            <a:pPr fontAlgn="auto">
              <a:lnSpc>
                <a:spcPct val="120000"/>
              </a:lnSpc>
              <a:spcAft>
                <a:spcPts val="0"/>
              </a:spcAft>
              <a:defRPr/>
            </a:pPr>
            <a:r>
              <a:rPr lang="en-US" sz="3600" dirty="0" smtClean="0"/>
              <a:t>Reliable </a:t>
            </a:r>
            <a:r>
              <a:rPr lang="en-US" sz="3600" b="1" dirty="0" smtClean="0"/>
              <a:t>organizational climate checks</a:t>
            </a:r>
            <a:r>
              <a:rPr lang="en-US" sz="3600" dirty="0" smtClean="0"/>
              <a:t> should be regularly conducted. To be managed directly by CEO’s and reported on to the Boards.</a:t>
            </a:r>
            <a:endParaRPr lang="en-ZA" sz="3600" dirty="0" smtClean="0"/>
          </a:p>
          <a:p>
            <a:pPr fontAlgn="auto">
              <a:lnSpc>
                <a:spcPct val="120000"/>
              </a:lnSpc>
              <a:spcAft>
                <a:spcPts val="0"/>
              </a:spcAft>
              <a:defRPr/>
            </a:pPr>
            <a:r>
              <a:rPr lang="en-US" sz="3600" dirty="0" smtClean="0"/>
              <a:t>The relevant supportive culture </a:t>
            </a:r>
            <a:r>
              <a:rPr lang="en-US" sz="3600" b="1" dirty="0" smtClean="0"/>
              <a:t>targets to be included in the performance contracts</a:t>
            </a:r>
            <a:r>
              <a:rPr lang="en-US" sz="3600" dirty="0" smtClean="0"/>
              <a:t> of senior managers as part of their Key Performance Indicators (KPIs).</a:t>
            </a:r>
            <a:endParaRPr lang="en-ZA" sz="3600" dirty="0" smtClean="0"/>
          </a:p>
          <a:p>
            <a:pPr marL="82296" indent="0" fontAlgn="auto">
              <a:lnSpc>
                <a:spcPct val="120000"/>
              </a:lnSpc>
              <a:spcAft>
                <a:spcPts val="0"/>
              </a:spcAft>
              <a:buFont typeface="Wingdings 2"/>
              <a:buNone/>
              <a:defRPr/>
            </a:pPr>
            <a:r>
              <a:rPr lang="en-US" sz="4800" b="1" dirty="0" smtClean="0"/>
              <a:t>Employment Equity</a:t>
            </a:r>
            <a:endParaRPr lang="en-ZA" sz="4800" dirty="0" smtClean="0"/>
          </a:p>
          <a:p>
            <a:pPr fontAlgn="auto">
              <a:lnSpc>
                <a:spcPct val="120000"/>
              </a:lnSpc>
              <a:spcAft>
                <a:spcPts val="0"/>
              </a:spcAft>
              <a:defRPr/>
            </a:pPr>
            <a:r>
              <a:rPr lang="en-US" sz="3600" dirty="0" smtClean="0"/>
              <a:t>Oil Companies should ensure that there </a:t>
            </a:r>
            <a:r>
              <a:rPr lang="en-US" sz="3600" b="1" dirty="0" smtClean="0"/>
              <a:t>is equitable allocation of budget and job content responsibilities </a:t>
            </a:r>
            <a:r>
              <a:rPr lang="en-US" sz="3600" dirty="0" smtClean="0"/>
              <a:t>to black executives and managers.</a:t>
            </a:r>
            <a:endParaRPr lang="en-ZA" sz="3600" dirty="0" smtClean="0"/>
          </a:p>
          <a:p>
            <a:pPr fontAlgn="auto">
              <a:lnSpc>
                <a:spcPct val="120000"/>
              </a:lnSpc>
              <a:spcAft>
                <a:spcPts val="0"/>
              </a:spcAft>
              <a:defRPr/>
            </a:pPr>
            <a:r>
              <a:rPr lang="en-US" sz="3600" b="1" dirty="0" smtClean="0"/>
              <a:t>Job- shadowing </a:t>
            </a:r>
            <a:r>
              <a:rPr lang="en-US" sz="3600" dirty="0" smtClean="0"/>
              <a:t>should be implemented as one of the means of fast-tracking HDSAs, particularly women. </a:t>
            </a:r>
            <a:endParaRPr lang="en-ZA" sz="3600" dirty="0" smtClean="0"/>
          </a:p>
          <a:p>
            <a:pPr lvl="1" fontAlgn="auto">
              <a:lnSpc>
                <a:spcPct val="120000"/>
              </a:lnSpc>
              <a:spcAft>
                <a:spcPts val="0"/>
              </a:spcAft>
              <a:defRPr/>
            </a:pPr>
            <a:r>
              <a:rPr lang="en-US" sz="3600" dirty="0" smtClean="0"/>
              <a:t>Adequate and realistic incentives to be provided to the </a:t>
            </a:r>
            <a:r>
              <a:rPr lang="en-US" sz="3600" dirty="0" err="1" smtClean="0"/>
              <a:t>shadower</a:t>
            </a:r>
            <a:r>
              <a:rPr lang="en-US" sz="3600" dirty="0" smtClean="0"/>
              <a:t> to ensure success.</a:t>
            </a:r>
            <a:endParaRPr lang="en-ZA" sz="3600" dirty="0" smtClean="0"/>
          </a:p>
          <a:p>
            <a:pPr fontAlgn="auto">
              <a:lnSpc>
                <a:spcPct val="120000"/>
              </a:lnSpc>
              <a:spcAft>
                <a:spcPts val="0"/>
              </a:spcAft>
              <a:defRPr/>
            </a:pPr>
            <a:r>
              <a:rPr lang="en-US" sz="3600" dirty="0" smtClean="0"/>
              <a:t>Oil companies to </a:t>
            </a:r>
            <a:r>
              <a:rPr lang="en-US" sz="3600" b="1" dirty="0" smtClean="0"/>
              <a:t>ensure balance amongst the black groups </a:t>
            </a:r>
            <a:r>
              <a:rPr lang="en-US" sz="3600" dirty="0" smtClean="0"/>
              <a:t>as well </a:t>
            </a:r>
            <a:endParaRPr lang="en-ZA" sz="3600" dirty="0" smtClean="0"/>
          </a:p>
          <a:p>
            <a:pPr lvl="1" fontAlgn="auto">
              <a:lnSpc>
                <a:spcPct val="120000"/>
              </a:lnSpc>
              <a:spcAft>
                <a:spcPts val="0"/>
              </a:spcAft>
              <a:defRPr/>
            </a:pPr>
            <a:r>
              <a:rPr lang="en-US" sz="3600" b="1" dirty="0" smtClean="0"/>
              <a:t>DOE to seek guidance from the DOL </a:t>
            </a:r>
            <a:r>
              <a:rPr lang="en-US" sz="3600" dirty="0" smtClean="0"/>
              <a:t>on how to approach these instances and</a:t>
            </a:r>
            <a:endParaRPr lang="en-ZA" sz="3600" dirty="0" smtClean="0"/>
          </a:p>
          <a:p>
            <a:pPr lvl="1" fontAlgn="auto">
              <a:lnSpc>
                <a:spcPct val="120000"/>
              </a:lnSpc>
              <a:spcAft>
                <a:spcPts val="0"/>
              </a:spcAft>
              <a:defRPr/>
            </a:pPr>
            <a:r>
              <a:rPr lang="en-US" sz="3600" dirty="0" smtClean="0"/>
              <a:t>To reach an understanding with the relevant companies on how the situation is being managed.</a:t>
            </a:r>
            <a:endParaRPr lang="en-ZA" sz="3600" dirty="0" smtClean="0"/>
          </a:p>
          <a:p>
            <a:pPr fontAlgn="auto">
              <a:lnSpc>
                <a:spcPct val="120000"/>
              </a:lnSpc>
              <a:spcAft>
                <a:spcPts val="0"/>
              </a:spcAft>
              <a:defRPr/>
            </a:pPr>
            <a:r>
              <a:rPr lang="en-US" sz="3600" dirty="0" smtClean="0"/>
              <a:t>Government should enforce </a:t>
            </a:r>
            <a:r>
              <a:rPr lang="en-US" sz="3600" b="1" dirty="0" smtClean="0"/>
              <a:t>penalties on companies that are not advancing HDSA’s </a:t>
            </a:r>
            <a:r>
              <a:rPr lang="en-US" sz="3600" dirty="0" smtClean="0"/>
              <a:t>in Employment Equity, in a joint strategy / intervention programme with the Department of Labour</a:t>
            </a:r>
            <a:r>
              <a:rPr lang="en-US" sz="1900" dirty="0" smtClean="0"/>
              <a:t>. </a:t>
            </a:r>
          </a:p>
          <a:p>
            <a:pPr marL="82296" indent="0" fontAlgn="auto">
              <a:spcAft>
                <a:spcPts val="0"/>
              </a:spcAft>
              <a:buFont typeface="Wingdings 2"/>
              <a:buNone/>
              <a:defRPr/>
            </a:pPr>
            <a:endParaRPr lang="en-US" sz="3100" dirty="0" smtClean="0"/>
          </a:p>
          <a:p>
            <a:pPr fontAlgn="auto">
              <a:spcAft>
                <a:spcPts val="0"/>
              </a:spcAft>
              <a:defRPr/>
            </a:pPr>
            <a:endParaRPr lang="en-US" sz="3100" dirty="0"/>
          </a:p>
          <a:p>
            <a:pPr fontAlgn="auto">
              <a:spcAft>
                <a:spcPts val="0"/>
              </a:spcAft>
              <a:defRPr/>
            </a:pPr>
            <a:endParaRPr lang="en-US" sz="3100" dirty="0" smtClean="0"/>
          </a:p>
          <a:p>
            <a:pPr fontAlgn="auto">
              <a:spcAft>
                <a:spcPts val="0"/>
              </a:spcAft>
              <a:defRPr/>
            </a:pPr>
            <a:endParaRPr lang="en-US" sz="3100" dirty="0" smtClean="0"/>
          </a:p>
          <a:p>
            <a:pPr marL="82296" lvl="1" indent="0" fontAlgn="auto">
              <a:spcBef>
                <a:spcPts val="600"/>
              </a:spcBef>
              <a:spcAft>
                <a:spcPts val="0"/>
              </a:spcAft>
              <a:buSzPct val="80000"/>
              <a:buFont typeface="Verdana"/>
              <a:buNone/>
              <a:defRPr/>
            </a:pPr>
            <a:endParaRPr lang="en-ZA" sz="4000" dirty="0" smtClean="0"/>
          </a:p>
          <a:p>
            <a:pPr marL="82296" indent="0" fontAlgn="auto">
              <a:spcAft>
                <a:spcPts val="0"/>
              </a:spcAft>
              <a:buFont typeface="Wingdings 2"/>
              <a:buNone/>
              <a:defRPr/>
            </a:pPr>
            <a:endParaRPr lang="en-ZA" dirty="0" smtClean="0">
              <a:solidFill>
                <a:schemeClr val="tx2"/>
              </a:solidFill>
            </a:endParaRPr>
          </a:p>
          <a:p>
            <a:pPr fontAlgn="auto">
              <a:spcAft>
                <a:spcPts val="0"/>
              </a:spcAft>
              <a:defRPr/>
            </a:pPr>
            <a:endParaRPr lang="en-ZA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0"/>
          <p:cNvSpPr txBox="1">
            <a:spLocks/>
          </p:cNvSpPr>
          <p:nvPr/>
        </p:nvSpPr>
        <p:spPr>
          <a:xfrm>
            <a:off x="179388" y="-171450"/>
            <a:ext cx="8229600" cy="781050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ZA" sz="32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j-lt"/>
                <a:ea typeface="+mj-ea"/>
                <a:cs typeface="+mj-cs"/>
              </a:rPr>
              <a:t>Recommendations</a:t>
            </a:r>
            <a:endParaRPr kumimoji="0" lang="en-ZA" sz="32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" name="Content Placeholder 12"/>
          <p:cNvSpPr txBox="1">
            <a:spLocks/>
          </p:cNvSpPr>
          <p:nvPr/>
        </p:nvSpPr>
        <p:spPr>
          <a:xfrm>
            <a:off x="990600" y="381000"/>
            <a:ext cx="3355975" cy="5257799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/>
          <a:lstStyle/>
          <a:p>
            <a:pPr marL="82296" marR="0" lvl="1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3891A7"/>
              </a:buClr>
              <a:buSzPct val="80000"/>
              <a:buFont typeface="Verdana" pitchFamily="34" charset="0"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Capacity Building</a:t>
            </a:r>
            <a:endParaRPr kumimoji="0" lang="en-ZA" sz="1200" b="1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65125" marR="0" lvl="0" indent="-282575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3891A7"/>
              </a:buClr>
              <a:buSzTx/>
              <a:buFont typeface="Arial" pitchFamily="34" charset="0"/>
              <a:buChar char="•"/>
              <a:tabLst/>
              <a:defRPr/>
            </a:pPr>
            <a:r>
              <a:rPr kumimoji="0" lang="en-US" sz="10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More practical and formally assessed exposure</a:t>
            </a:r>
            <a:r>
              <a:rPr kumimoji="0" lang="en-US" sz="10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should be provided to black trainees.</a:t>
            </a:r>
            <a:endParaRPr kumimoji="0" lang="en-ZA" sz="1000" b="0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ts val="550"/>
              </a:spcBef>
              <a:spcAft>
                <a:spcPts val="0"/>
              </a:spcAft>
              <a:buClr>
                <a:srgbClr val="3891A7"/>
              </a:buClr>
              <a:buSzTx/>
              <a:buFont typeface="Arial" pitchFamily="34" charset="0"/>
              <a:buChar char="–"/>
              <a:tabLst/>
              <a:defRPr/>
            </a:pPr>
            <a:r>
              <a:rPr kumimoji="0" lang="en-US" sz="10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Any future framework should adequately incentivize these interventions.</a:t>
            </a:r>
            <a:endParaRPr kumimoji="0" lang="en-ZA" sz="1000" b="0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ts val="550"/>
              </a:spcBef>
              <a:spcAft>
                <a:spcPts val="0"/>
              </a:spcAft>
              <a:buClr>
                <a:srgbClr val="3891A7"/>
              </a:buClr>
              <a:buSzTx/>
              <a:buFont typeface="Arial" pitchFamily="34" charset="0"/>
              <a:buChar char="–"/>
              <a:tabLst/>
              <a:defRPr/>
            </a:pPr>
            <a:r>
              <a:rPr kumimoji="0" lang="en-US" sz="10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DOE to collaborate more with CHIETA and SAPIA </a:t>
            </a:r>
            <a:r>
              <a:rPr kumimoji="0" lang="en-US" sz="10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to ensure that appropriate work related training programmes are developed and delivered, including fast-track type interventions.</a:t>
            </a:r>
            <a:endParaRPr kumimoji="0" lang="en-ZA" sz="1000" b="0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65125" marR="0" lvl="0" indent="-282575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3891A7"/>
              </a:buClr>
              <a:buSzTx/>
              <a:buFont typeface="Arial" pitchFamily="34" charset="0"/>
              <a:buChar char="•"/>
              <a:tabLst/>
              <a:defRPr/>
            </a:pPr>
            <a:r>
              <a:rPr kumimoji="0" lang="en-US" sz="10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Scarce skills occupations to be continuously communicated </a:t>
            </a:r>
            <a:r>
              <a:rPr kumimoji="0" lang="en-US" sz="10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to institutions of higher learning for training and development. </a:t>
            </a:r>
            <a:endParaRPr kumimoji="0" lang="en-ZA" sz="1000" b="0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65125" marR="0" lvl="0" indent="-282575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3891A7"/>
              </a:buClr>
              <a:buSzTx/>
              <a:buFont typeface="Arial" pitchFamily="34" charset="0"/>
              <a:buChar char="•"/>
              <a:tabLst/>
              <a:defRPr/>
            </a:pPr>
            <a:r>
              <a:rPr kumimoji="0" lang="en-US" sz="10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There must be an </a:t>
            </a:r>
            <a:r>
              <a:rPr kumimoji="0" lang="en-US" sz="10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effective partnership among DOL, DOE, DHE and the industry</a:t>
            </a:r>
            <a:r>
              <a:rPr kumimoji="0" lang="en-US" sz="10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for development of programmes.</a:t>
            </a:r>
          </a:p>
          <a:p>
            <a:pPr marL="82296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3891A7"/>
              </a:buClr>
              <a:buSzTx/>
              <a:buFont typeface="Wingdings 2" pitchFamily="18" charset="2"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Procurement</a:t>
            </a:r>
            <a:endParaRPr kumimoji="0" lang="en-ZA" sz="1200" b="0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65760" marR="0" lvl="0" indent="-283464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3891A7"/>
              </a:buClr>
              <a:buSzTx/>
              <a:buFont typeface="Wingdings 2"/>
              <a:buChar char=""/>
              <a:tabLst/>
              <a:defRPr/>
            </a:pPr>
            <a:r>
              <a:rPr kumimoji="0" lang="en-US" sz="10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Parent oil companies to allocate a </a:t>
            </a:r>
            <a:r>
              <a:rPr kumimoji="0" lang="en-US" sz="10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set percentage of Crude oil Procurement</a:t>
            </a:r>
            <a:r>
              <a:rPr kumimoji="0" lang="en-US" sz="10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from HDSA companies.</a:t>
            </a:r>
          </a:p>
          <a:p>
            <a:pPr marL="365760" marR="0" lvl="0" indent="-283464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3891A7"/>
              </a:buClr>
              <a:buSzTx/>
              <a:buFont typeface="Wingdings 2"/>
              <a:buChar char=""/>
              <a:tabLst/>
              <a:defRPr/>
            </a:pPr>
            <a:r>
              <a:rPr kumimoji="0" lang="en-US" sz="10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DOE </a:t>
            </a:r>
            <a:r>
              <a:rPr kumimoji="0" lang="en-US" sz="10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to include minimum specified levels of crude procurement in the future procurement scorecard</a:t>
            </a:r>
            <a:endParaRPr kumimoji="0" lang="en-ZA" sz="1000" b="0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65760" marR="0" lvl="0" indent="-283464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3891A7"/>
              </a:buClr>
              <a:buSzTx/>
              <a:buFont typeface="Wingdings 2"/>
              <a:buChar char=""/>
              <a:tabLst/>
              <a:defRPr/>
            </a:pPr>
            <a:r>
              <a:rPr kumimoji="0" lang="en-US" sz="10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HDSA’s to be granted longer term projects </a:t>
            </a:r>
            <a:r>
              <a:rPr kumimoji="0" lang="en-US" sz="10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that would facilitate sustainability.                                                                                                                                                                                                                                                                                       </a:t>
            </a:r>
            <a:endParaRPr kumimoji="0" lang="en-ZA" sz="1000" b="0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65760" marR="0" lvl="0" indent="-283464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3891A7"/>
              </a:buClr>
              <a:buSzTx/>
              <a:buFont typeface="Wingdings 2"/>
              <a:buChar char=""/>
              <a:tabLst/>
              <a:defRPr/>
            </a:pPr>
            <a:r>
              <a:rPr kumimoji="0" lang="en-US" sz="10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DOE </a:t>
            </a:r>
            <a:r>
              <a:rPr kumimoji="0" lang="en-US" sz="10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to investigate why SASDA is not fully supported</a:t>
            </a:r>
            <a:r>
              <a:rPr kumimoji="0" lang="en-US" sz="10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by Oil companies and address the gaps so identified.</a:t>
            </a:r>
            <a:endParaRPr kumimoji="0" lang="en-ZA" sz="1000" b="0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65760" marR="0" lvl="0" indent="-283464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3891A7"/>
              </a:buClr>
              <a:buSzTx/>
              <a:buFont typeface="Wingdings 2"/>
              <a:buChar char=""/>
              <a:tabLst/>
              <a:defRPr/>
            </a:pPr>
            <a:r>
              <a:rPr kumimoji="0" lang="en-US" sz="10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Appropriate </a:t>
            </a:r>
            <a:r>
              <a:rPr kumimoji="0" lang="en-US" sz="10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incentives for women-owned and small businesses</a:t>
            </a:r>
            <a:endParaRPr kumimoji="0" lang="en-ZA" sz="1000" b="1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ZA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Content Placeholder 14"/>
          <p:cNvSpPr txBox="1">
            <a:spLocks/>
          </p:cNvSpPr>
          <p:nvPr/>
        </p:nvSpPr>
        <p:spPr>
          <a:xfrm>
            <a:off x="4343400" y="381000"/>
            <a:ext cx="4800600" cy="5257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/>
          <a:lstStyle/>
          <a:p>
            <a:pPr marL="82296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3891A7"/>
              </a:buClr>
              <a:buSzTx/>
              <a:buFont typeface="Wingdings 2" pitchFamily="18" charset="2"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Access to Joint Infrastructure and Wholesaling</a:t>
            </a:r>
            <a:endParaRPr kumimoji="0" lang="en-ZA" sz="1200" b="0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65760" marR="0" lvl="0" indent="-283464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3891A7"/>
              </a:buClr>
              <a:buSzTx/>
              <a:buFont typeface="Wingdings 2"/>
              <a:buChar char=""/>
              <a:tabLst/>
              <a:defRPr/>
            </a:pPr>
            <a:r>
              <a:rPr kumimoji="0" lang="en-US" sz="85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Facilitate the </a:t>
            </a:r>
            <a:r>
              <a:rPr kumimoji="0" lang="en-US" sz="85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alignment of all legislation </a:t>
            </a:r>
            <a:r>
              <a:rPr kumimoji="0" lang="en-US" sz="85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and tools to promote HDSA participation (through a </a:t>
            </a:r>
            <a:r>
              <a:rPr kumimoji="0" lang="en-US" sz="85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coherent strategy</a:t>
            </a:r>
            <a:r>
              <a:rPr kumimoji="0" lang="en-US" sz="85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) and ensure adequate enforcement. In particular:</a:t>
            </a:r>
          </a:p>
          <a:p>
            <a:pPr marL="82296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3891A7"/>
              </a:buClr>
              <a:buSzTx/>
              <a:buFont typeface="Wingdings 2" pitchFamily="18" charset="2"/>
              <a:buNone/>
              <a:tabLst/>
              <a:defRPr/>
            </a:pPr>
            <a:r>
              <a:rPr kumimoji="0" lang="en-US" sz="850" b="0" i="0" u="sng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Legislative Regulations</a:t>
            </a:r>
            <a:endParaRPr kumimoji="0" lang="en-ZA" sz="850" b="0" i="0" u="sng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65760" marR="0" lvl="0" indent="-283464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3891A7"/>
              </a:buClr>
              <a:buSzTx/>
              <a:buFont typeface="Wingdings 2"/>
              <a:buChar char=""/>
              <a:tabLst/>
              <a:defRPr/>
            </a:pPr>
            <a:r>
              <a:rPr kumimoji="0" lang="en-US" sz="85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 Resolve the conflicting regulatory objectives between </a:t>
            </a:r>
            <a:r>
              <a:rPr kumimoji="0" lang="en-US" sz="85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Competition Authorities </a:t>
            </a:r>
            <a:r>
              <a:rPr kumimoji="0" lang="en-US" sz="85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and the </a:t>
            </a:r>
            <a:r>
              <a:rPr kumimoji="0" lang="en-US" sz="850" b="0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DoE</a:t>
            </a:r>
            <a:r>
              <a:rPr kumimoji="0" lang="en-US" sz="85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/LFC .</a:t>
            </a:r>
            <a:endParaRPr kumimoji="0" lang="en-ZA" sz="850" b="0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65760" marR="0" lvl="0" indent="-283464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3891A7"/>
              </a:buClr>
              <a:buSzTx/>
              <a:buFont typeface="Wingdings 2"/>
              <a:buChar char=""/>
              <a:tabLst/>
              <a:defRPr/>
            </a:pPr>
            <a:r>
              <a:rPr kumimoji="0" lang="en-US" sz="85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Revise the </a:t>
            </a:r>
            <a:r>
              <a:rPr kumimoji="0" lang="en-US" sz="85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regulatory barriers </a:t>
            </a:r>
            <a:r>
              <a:rPr kumimoji="0" lang="en-US" sz="85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which disadvantage the HDSA wholesalers</a:t>
            </a:r>
            <a:endParaRPr kumimoji="0" lang="en-ZA" sz="850" b="0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65760" marR="0" lvl="0" indent="-283464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3891A7"/>
              </a:buClr>
              <a:buSzTx/>
              <a:buFont typeface="Wingdings 2"/>
              <a:buChar char=""/>
              <a:tabLst/>
              <a:defRPr/>
            </a:pPr>
            <a:r>
              <a:rPr kumimoji="0" lang="en-US" sz="85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Address </a:t>
            </a:r>
            <a:r>
              <a:rPr kumimoji="0" lang="en-US" sz="85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inadvertent unfair competition by oil Majors</a:t>
            </a:r>
            <a:r>
              <a:rPr kumimoji="0" lang="en-US" sz="85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, through vertical integration.</a:t>
            </a:r>
            <a:endParaRPr kumimoji="0" lang="en-ZA" sz="850" b="0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65760" marR="0" lvl="0" indent="-283464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3891A7"/>
              </a:buClr>
              <a:buSzTx/>
              <a:buFont typeface="Wingdings 2"/>
              <a:buChar char=""/>
              <a:tabLst/>
              <a:defRPr/>
            </a:pPr>
            <a:r>
              <a:rPr kumimoji="0" lang="en-US" sz="85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Better regulate importing by oil companies </a:t>
            </a:r>
            <a:r>
              <a:rPr kumimoji="0" lang="en-US" sz="85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in order to allow HDSA’s to be competitive.</a:t>
            </a:r>
            <a:endParaRPr kumimoji="0" lang="en-ZA" sz="850" b="0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65760" marR="0" lvl="0" indent="-283464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3891A7"/>
              </a:buClr>
              <a:buSzTx/>
              <a:buFont typeface="Wingdings 2"/>
              <a:buChar char=""/>
              <a:tabLst/>
              <a:defRPr/>
            </a:pPr>
            <a:r>
              <a:rPr kumimoji="0" lang="en-US" sz="85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Set measurable stretch targets for wholesaling </a:t>
            </a:r>
            <a:endParaRPr kumimoji="0" lang="en-ZA" sz="850" b="1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640080" marR="0" lvl="1" indent="-237744" algn="l" defTabSz="914400" rtl="0" eaLnBrk="1" fontAlgn="auto" latinLnBrk="0" hangingPunct="1">
              <a:lnSpc>
                <a:spcPct val="100000"/>
              </a:lnSpc>
              <a:spcBef>
                <a:spcPts val="550"/>
              </a:spcBef>
              <a:spcAft>
                <a:spcPts val="0"/>
              </a:spcAft>
              <a:buClr>
                <a:srgbClr val="3891A7"/>
              </a:buClr>
              <a:buSzTx/>
              <a:buFont typeface="Verdana"/>
              <a:buChar char="◦"/>
              <a:tabLst/>
              <a:defRPr/>
            </a:pPr>
            <a:r>
              <a:rPr kumimoji="0" lang="en-US" sz="85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with clear indication of requirements with respect to all types of wholesalers.</a:t>
            </a:r>
          </a:p>
          <a:p>
            <a:pPr marL="640080" marR="0" lvl="1" indent="-237744" algn="l" defTabSz="914400" rtl="0" eaLnBrk="1" fontAlgn="auto" latinLnBrk="0" hangingPunct="1">
              <a:lnSpc>
                <a:spcPct val="100000"/>
              </a:lnSpc>
              <a:spcBef>
                <a:spcPts val="550"/>
              </a:spcBef>
              <a:spcAft>
                <a:spcPts val="0"/>
              </a:spcAft>
              <a:buClr>
                <a:srgbClr val="3891A7"/>
              </a:buClr>
              <a:buSzTx/>
              <a:buFont typeface="Verdana"/>
              <a:buChar char="◦"/>
              <a:tabLst/>
              <a:defRPr/>
            </a:pPr>
            <a:r>
              <a:rPr kumimoji="0" lang="en-ZA" sz="85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Consider rationalising number of licensed wholesalers</a:t>
            </a:r>
          </a:p>
          <a:p>
            <a:pPr marL="365760" marR="0" lvl="0" indent="-283464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3891A7"/>
              </a:buClr>
              <a:buSzTx/>
              <a:buFont typeface="Wingdings 2"/>
              <a:buChar char=""/>
              <a:tabLst/>
              <a:defRPr/>
            </a:pPr>
            <a:r>
              <a:rPr kumimoji="0" lang="en-US" sz="85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Set and enforce stricter </a:t>
            </a:r>
            <a:r>
              <a:rPr kumimoji="0" lang="en-US" sz="85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conditions for continued operation by licensed importers</a:t>
            </a:r>
            <a:r>
              <a:rPr kumimoji="0" lang="en-US" sz="85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and consequences of not following through on the intended purpose .</a:t>
            </a:r>
            <a:endParaRPr kumimoji="0" lang="en-ZA" sz="850" b="0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65760" marR="0" lvl="0" indent="-283464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3891A7"/>
              </a:buClr>
              <a:buSzTx/>
              <a:buFont typeface="Wingdings 2"/>
              <a:buChar char=""/>
              <a:tabLst/>
              <a:defRPr/>
            </a:pPr>
            <a:r>
              <a:rPr kumimoji="0" lang="en-US" sz="85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Enforce all legislation  </a:t>
            </a:r>
            <a:r>
              <a:rPr kumimoji="0" lang="en-US" sz="85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in this regard</a:t>
            </a:r>
            <a:endParaRPr kumimoji="0" lang="en-ZA" sz="850" b="0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65760" marR="0" lvl="0" indent="-283464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3891A7"/>
              </a:buClr>
              <a:buSzTx/>
              <a:buFont typeface="Wingdings 2"/>
              <a:buChar char=""/>
              <a:tabLst/>
              <a:defRPr/>
            </a:pPr>
            <a:r>
              <a:rPr kumimoji="0" lang="en-US" sz="85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Investigate </a:t>
            </a:r>
            <a:r>
              <a:rPr kumimoji="0" lang="en-US" sz="85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allegations of use of unlicensed wholesalers and illegal   activities by licensed wholesalers</a:t>
            </a:r>
            <a:r>
              <a:rPr kumimoji="0" lang="en-US" sz="85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.</a:t>
            </a:r>
            <a:endParaRPr kumimoji="0" lang="en-ZA" sz="850" b="0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65760" marR="0" lvl="0" indent="-283464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3891A7"/>
              </a:buClr>
              <a:buSzTx/>
              <a:buFont typeface="Wingdings 2"/>
              <a:buChar char=""/>
              <a:tabLst/>
              <a:defRPr/>
            </a:pPr>
            <a:r>
              <a:rPr kumimoji="0" lang="en-US" sz="85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 Ensure f</a:t>
            </a:r>
            <a:r>
              <a:rPr kumimoji="0" lang="en-ZA" sz="85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finalization and full implementation of </a:t>
            </a:r>
            <a:r>
              <a:rPr kumimoji="0" lang="en-ZA" sz="850" b="1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NERSA’s</a:t>
            </a:r>
            <a:r>
              <a:rPr kumimoji="0" lang="en-ZA" sz="85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Allocation Mechanism guidelines. </a:t>
            </a:r>
          </a:p>
          <a:p>
            <a:pPr marL="82296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3891A7"/>
              </a:buClr>
              <a:buSzTx/>
              <a:buFont typeface="Wingdings 2" pitchFamily="18" charset="2"/>
              <a:buNone/>
              <a:tabLst/>
              <a:defRPr/>
            </a:pPr>
            <a:r>
              <a:rPr kumimoji="0" lang="en-ZA" sz="850" b="1" i="0" u="sng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Enterprise Development</a:t>
            </a:r>
          </a:p>
          <a:p>
            <a:pPr marL="365760" marR="0" lvl="0" indent="-283464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3891A7"/>
              </a:buClr>
              <a:buSzTx/>
              <a:buFont typeface="Wingdings 2"/>
              <a:buChar char=""/>
              <a:tabLst/>
              <a:defRPr/>
            </a:pPr>
            <a:r>
              <a:rPr kumimoji="0" lang="en-ZA" sz="85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Help </a:t>
            </a:r>
            <a:r>
              <a:rPr kumimoji="0" lang="en-ZA" sz="850" b="1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TransNet</a:t>
            </a:r>
            <a:r>
              <a:rPr kumimoji="0" lang="en-ZA" sz="85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to more aggressively implement an empowerment framework for </a:t>
            </a:r>
            <a:r>
              <a:rPr kumimoji="0" lang="en-ZA" sz="850" b="0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HDSAs</a:t>
            </a:r>
            <a:r>
              <a:rPr kumimoji="0" lang="en-ZA" sz="85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.</a:t>
            </a:r>
          </a:p>
          <a:p>
            <a:pPr marL="365760" marR="0" lvl="0" indent="-283464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3891A7"/>
              </a:buClr>
              <a:buSzTx/>
              <a:buFont typeface="Wingdings 2"/>
              <a:buChar char=""/>
              <a:tabLst/>
              <a:defRPr/>
            </a:pPr>
            <a:r>
              <a:rPr kumimoji="0" lang="en-ZA" sz="85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Facilitate </a:t>
            </a:r>
            <a:r>
              <a:rPr kumimoji="0" lang="en-ZA" sz="85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funding model for HDSA’s in importing crude </a:t>
            </a:r>
            <a:r>
              <a:rPr kumimoji="0" lang="en-ZA" sz="85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through one or more of the </a:t>
            </a:r>
            <a:r>
              <a:rPr kumimoji="0" lang="en-ZA" sz="850" b="0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DFIs</a:t>
            </a:r>
            <a:r>
              <a:rPr kumimoji="0" lang="en-ZA" sz="85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.</a:t>
            </a:r>
          </a:p>
          <a:p>
            <a:pPr marL="365760" marR="0" lvl="0" indent="-283464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3891A7"/>
              </a:buClr>
              <a:buSzTx/>
              <a:buFont typeface="Wingdings 2"/>
              <a:buChar char=""/>
              <a:tabLst/>
              <a:defRPr/>
            </a:pPr>
            <a:r>
              <a:rPr kumimoji="0" lang="en-ZA" sz="85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Facilitate allocation of </a:t>
            </a:r>
            <a:r>
              <a:rPr kumimoji="0" lang="en-ZA" sz="85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minimum capacity in the New Multi Products Pipeline to </a:t>
            </a:r>
            <a:r>
              <a:rPr kumimoji="0" lang="en-ZA" sz="850" b="1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HDSAs</a:t>
            </a:r>
            <a:r>
              <a:rPr kumimoji="0" lang="en-ZA" sz="85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. </a:t>
            </a:r>
          </a:p>
          <a:p>
            <a:pPr marL="365760" marR="0" lvl="0" indent="-283464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3891A7"/>
              </a:buClr>
              <a:buSzTx/>
              <a:buFont typeface="Wingdings 2"/>
              <a:buChar char=""/>
              <a:tabLst/>
              <a:defRPr/>
            </a:pPr>
            <a:r>
              <a:rPr kumimoji="0" lang="en-US" sz="85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 Facilitate development of </a:t>
            </a:r>
            <a:r>
              <a:rPr kumimoji="0" lang="en-US" sz="85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beginners’ guides into wholesaling </a:t>
            </a:r>
            <a:r>
              <a:rPr kumimoji="0" lang="en-US" sz="85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clearly setting out critical success factors. </a:t>
            </a:r>
            <a:endParaRPr kumimoji="0" lang="en-ZA" sz="850" b="0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65760" marR="0" lvl="0" indent="-283464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3891A7"/>
              </a:buClr>
              <a:buSzTx/>
              <a:buFont typeface="Wingdings 2"/>
              <a:buChar char=""/>
              <a:tabLst/>
              <a:defRPr/>
            </a:pPr>
            <a:r>
              <a:rPr kumimoji="0" lang="en-US" sz="85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Facilitate creation of a </a:t>
            </a:r>
            <a:r>
              <a:rPr kumimoji="0" lang="en-US" sz="85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benchmark for realistic HDSA wholesale license conditions. </a:t>
            </a:r>
            <a:endParaRPr kumimoji="0" lang="en-ZA" sz="850" b="1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ZA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3775" y="6305550"/>
            <a:ext cx="457200" cy="476250"/>
          </a:xfrm>
        </p:spPr>
        <p:txBody>
          <a:bodyPr/>
          <a:lstStyle/>
          <a:p>
            <a:pPr>
              <a:defRPr/>
            </a:pPr>
            <a:fld id="{AD2B3015-87AB-42ED-A55D-F6B56119E287}" type="slidenum">
              <a:rPr lang="en-ZA" smtClean="0"/>
              <a:pPr>
                <a:defRPr/>
              </a:pPr>
              <a:t>15</a:t>
            </a:fld>
            <a:endParaRPr lang="en-ZA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990599" y="-31749"/>
            <a:ext cx="7707313" cy="565150"/>
          </a:xfrm>
          <a:prstGeom prst="rect">
            <a:avLst/>
          </a:prstGeom>
        </p:spPr>
        <p:txBody>
          <a:bodyPr/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ZA" sz="3200" b="0" i="0" u="none" strike="noStrike" kern="1200" cap="none" spc="0" normalizeH="0" baseline="0" noProof="0" dirty="0" smtClean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Recommendations</a:t>
            </a:r>
            <a:endParaRPr kumimoji="0" lang="en-ZA" sz="3200" b="0" i="0" u="none" strike="noStrike" kern="1200" cap="none" spc="0" normalizeH="0" baseline="0" noProof="0" dirty="0">
              <a:ln>
                <a:noFill/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" name="Content Placeholder 2"/>
          <p:cNvSpPr txBox="1">
            <a:spLocks/>
          </p:cNvSpPr>
          <p:nvPr/>
        </p:nvSpPr>
        <p:spPr>
          <a:xfrm>
            <a:off x="990600" y="838200"/>
            <a:ext cx="3810000" cy="58674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txBody>
          <a:bodyPr>
            <a:noAutofit/>
          </a:bodyPr>
          <a:lstStyle/>
          <a:p>
            <a:pPr marL="128016" marR="0" lvl="0" indent="0" algn="l" defTabSz="914400" rtl="0" eaLnBrk="1" fontAlgn="auto" latinLnBrk="0" hangingPunct="1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Wingdings 2"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Refining Capacity</a:t>
            </a:r>
            <a:endParaRPr kumimoji="0" lang="en-ZA" sz="1200" b="0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65760" marR="0" lvl="0" indent="-283464" algn="l" defTabSz="914400" rtl="0" eaLnBrk="1" fontAlgn="auto" latinLnBrk="0" hangingPunct="1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Wingdings 2"/>
              <a:buChar char=""/>
              <a:tabLst/>
              <a:defRPr/>
            </a:pPr>
            <a:r>
              <a:rPr kumimoji="0" lang="en-US" sz="9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Consider including </a:t>
            </a:r>
            <a:r>
              <a:rPr kumimoji="0" lang="en-US" sz="9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local  economic development requirements e.g.</a:t>
            </a:r>
            <a:endParaRPr kumimoji="0" lang="en-ZA" sz="900" b="1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Courier New" pitchFamily="49" charset="0"/>
              <a:buChar char="o"/>
              <a:tabLst/>
              <a:defRPr/>
            </a:pPr>
            <a:r>
              <a:rPr kumimoji="0" lang="en-US" sz="9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minimum procurement levels towards local communities </a:t>
            </a:r>
            <a:r>
              <a:rPr kumimoji="0" lang="en-US" sz="9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where refineries are located as part of a future scorecard. </a:t>
            </a:r>
            <a:endParaRPr kumimoji="0" lang="en-ZA" sz="900" b="0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65760" marR="0" lvl="0" indent="-283464" algn="l" defTabSz="914400" rtl="0" eaLnBrk="1" fontAlgn="auto" latinLnBrk="0" hangingPunct="1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Wingdings 2"/>
              <a:buChar char=""/>
              <a:tabLst/>
              <a:defRPr/>
            </a:pPr>
            <a:r>
              <a:rPr kumimoji="0" lang="en-US" sz="9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HDSA companies should be assisted to optimally get involved in investing in the </a:t>
            </a:r>
            <a:r>
              <a:rPr kumimoji="0" lang="en-US" sz="9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refinery upgrades </a:t>
            </a:r>
            <a:r>
              <a:rPr kumimoji="0" lang="en-US" sz="9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and in providing services and related products there to as much as possible.</a:t>
            </a:r>
            <a:endParaRPr kumimoji="0" lang="en-ZA" sz="900" b="0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82296" marR="0" lvl="0" indent="0" algn="l" defTabSz="914400" rtl="0" eaLnBrk="1" fontAlgn="auto" latinLnBrk="0" hangingPunct="1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Wingdings 2"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Retailing </a:t>
            </a:r>
            <a:endParaRPr kumimoji="0" lang="en-ZA" sz="1200" b="0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65760" marR="0" lvl="0" indent="-283464" algn="l" defTabSz="914400" rtl="0" eaLnBrk="1" fontAlgn="auto" latinLnBrk="0" hangingPunct="1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Wingdings 2"/>
              <a:buChar char=""/>
              <a:tabLst/>
              <a:defRPr/>
            </a:pPr>
            <a:r>
              <a:rPr kumimoji="0" lang="en-US" sz="9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Oil companies to introduce </a:t>
            </a:r>
            <a:r>
              <a:rPr kumimoji="0" lang="en-US" sz="9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product lines from local small business suppliers </a:t>
            </a:r>
            <a:r>
              <a:rPr kumimoji="0" lang="en-US" sz="9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– especially those surrounding refineries, e.g. bakery supplies, on a regional basis.</a:t>
            </a:r>
            <a:endParaRPr kumimoji="0" lang="en-ZA" sz="900" b="0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65760" marR="0" lvl="0" indent="-283464" algn="l" defTabSz="914400" rtl="0" eaLnBrk="1" fontAlgn="auto" latinLnBrk="0" hangingPunct="1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Wingdings 2"/>
              <a:buChar char=""/>
              <a:tabLst/>
              <a:defRPr/>
            </a:pPr>
            <a:r>
              <a:rPr kumimoji="0" lang="en-US" sz="9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Oil companies to more determinedly consider ways of renegotiate the evergreen contracts.</a:t>
            </a:r>
            <a:endParaRPr kumimoji="0" lang="en-ZA" sz="900" b="0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Courier New" pitchFamily="49" charset="0"/>
              <a:buChar char="o"/>
              <a:tabLst/>
              <a:defRPr/>
            </a:pPr>
            <a:r>
              <a:rPr kumimoji="0" lang="en-US" sz="9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DOE to consider related incentives. </a:t>
            </a:r>
            <a:endParaRPr kumimoji="0" lang="en-ZA" sz="900" b="1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65760" marR="0" lvl="0" indent="-283464" algn="l" defTabSz="914400" rtl="0" eaLnBrk="1" fontAlgn="auto" latinLnBrk="0" hangingPunct="1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Wingdings 2"/>
              <a:buChar char=""/>
              <a:tabLst/>
              <a:defRPr/>
            </a:pPr>
            <a:r>
              <a:rPr kumimoji="0" lang="en-US" sz="9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Oil Companies and government to assist with the </a:t>
            </a:r>
            <a:r>
              <a:rPr kumimoji="0" lang="en-US" sz="9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evaluation of the goodwill</a:t>
            </a:r>
            <a:r>
              <a:rPr kumimoji="0" lang="en-US" sz="9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prices for existing service stations.</a:t>
            </a:r>
            <a:endParaRPr kumimoji="0" lang="en-ZA" sz="900" b="0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82296" marR="0" lvl="0" indent="0" algn="l" defTabSz="914400" rtl="0" eaLnBrk="1" fontAlgn="auto" latinLnBrk="0" hangingPunct="1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Wingdings 2"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DOE needs to:</a:t>
            </a:r>
            <a:endParaRPr kumimoji="0" lang="en-ZA" sz="900" b="0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65760" marR="0" lvl="0" indent="-283464" algn="l" defTabSz="914400" rtl="0" eaLnBrk="1" fontAlgn="auto" latinLnBrk="0" hangingPunct="1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Wingdings 2"/>
              <a:buChar char=""/>
              <a:tabLst/>
              <a:defRPr/>
            </a:pPr>
            <a:r>
              <a:rPr kumimoji="0" lang="en-US" sz="9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Improve the retail &amp; site license management program </a:t>
            </a:r>
            <a:r>
              <a:rPr kumimoji="0" lang="en-US" sz="9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&amp; be vigilant during </a:t>
            </a:r>
            <a:r>
              <a:rPr kumimoji="0" lang="en-US" sz="9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site change </a:t>
            </a:r>
            <a:r>
              <a:rPr kumimoji="0" lang="en-US" sz="9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over process, </a:t>
            </a:r>
          </a:p>
          <a:p>
            <a:pPr marL="365760" marR="0" lvl="0" indent="-283464" algn="l" defTabSz="914400" rtl="0" eaLnBrk="1" fontAlgn="auto" latinLnBrk="0" hangingPunct="1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Wingdings 2"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        to ensure no inadvertent set – back to HDSA advancement.</a:t>
            </a:r>
            <a:endParaRPr kumimoji="0" lang="en-ZA" sz="900" b="0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65760" marR="0" lvl="0" indent="-283464" algn="l" defTabSz="914400" rtl="0" eaLnBrk="1" fontAlgn="auto" latinLnBrk="0" hangingPunct="1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Wingdings 2"/>
              <a:buChar char=""/>
              <a:tabLst/>
              <a:defRPr/>
            </a:pPr>
            <a:r>
              <a:rPr kumimoji="0" lang="en-US" sz="9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Consider </a:t>
            </a:r>
            <a:r>
              <a:rPr kumimoji="0" lang="en-US" sz="9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incentivizing the current Non-HDSA retailers to sell (shares) to HDSA’s</a:t>
            </a:r>
            <a:r>
              <a:rPr kumimoji="0" lang="en-US" sz="9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, to avoid overtrading of the industry and expand opportunities for entry by HDSA’s.</a:t>
            </a:r>
            <a:endParaRPr kumimoji="0" lang="en-ZA" sz="900" b="0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65760" marR="0" lvl="0" indent="-283464" algn="l" defTabSz="914400" rtl="0" eaLnBrk="1" fontAlgn="auto" latinLnBrk="0" hangingPunct="1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Wingdings 2"/>
              <a:buChar char=""/>
              <a:tabLst/>
              <a:defRPr/>
            </a:pPr>
            <a:r>
              <a:rPr kumimoji="0" lang="en-US" sz="9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Investigate and facilitate guidance on </a:t>
            </a:r>
            <a:r>
              <a:rPr kumimoji="0" lang="en-US" sz="9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clauses to be discouraged from franchise agreements.</a:t>
            </a:r>
            <a:endParaRPr kumimoji="0" lang="en-ZA" sz="900" b="1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65760" marR="0" lvl="0" indent="-283464" algn="l" defTabSz="914400" rtl="0" eaLnBrk="1" fontAlgn="auto" latinLnBrk="0" hangingPunct="1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Wingdings 2"/>
              <a:buChar char=""/>
              <a:tabLst/>
              <a:defRPr/>
            </a:pPr>
            <a:r>
              <a:rPr kumimoji="0" lang="en-US" sz="9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Investigate &amp; strike an understanding with the oil companies on the </a:t>
            </a:r>
            <a:r>
              <a:rPr kumimoji="0" lang="en-US" sz="9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over-representation</a:t>
            </a:r>
            <a:r>
              <a:rPr kumimoji="0" lang="en-US" sz="9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9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of Indians </a:t>
            </a:r>
            <a:r>
              <a:rPr kumimoji="0" lang="en-US" sz="9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among the black groups, &amp; how this will be managed in future.</a:t>
            </a:r>
            <a:endParaRPr kumimoji="0" lang="en-ZA" sz="900" b="0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65760" marR="0" lvl="0" indent="-283464" algn="l" defTabSz="914400" rtl="0" eaLnBrk="1" fontAlgn="auto" latinLnBrk="0" hangingPunct="1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Wingdings 2"/>
              <a:buChar char=""/>
              <a:tabLst/>
              <a:defRPr/>
            </a:pPr>
            <a:r>
              <a:rPr kumimoji="0" lang="en-US" sz="9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Set </a:t>
            </a:r>
            <a:r>
              <a:rPr kumimoji="0" lang="en-US" sz="9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more stretch targets </a:t>
            </a:r>
            <a:r>
              <a:rPr kumimoji="0" lang="en-US" sz="9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in a future framework to ensure this element does </a:t>
            </a:r>
            <a:r>
              <a:rPr kumimoji="0" lang="en-US" sz="9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not regress further</a:t>
            </a:r>
            <a:r>
              <a:rPr kumimoji="0" lang="en-US" sz="9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, but improves.</a:t>
            </a:r>
            <a:endParaRPr kumimoji="0" lang="en-ZA" sz="900" b="0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65760" marR="0" lvl="0" indent="-283464" algn="l" defTabSz="914400" rtl="0" eaLnBrk="1" fontAlgn="auto" latinLnBrk="0" hangingPunct="1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Wingdings 2"/>
              <a:buChar char=""/>
              <a:tabLst/>
              <a:defRPr/>
            </a:pPr>
            <a:r>
              <a:rPr kumimoji="0" lang="en-US" sz="9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Continue discussions with DFIs and commercial banks, to encourage </a:t>
            </a:r>
            <a:r>
              <a:rPr kumimoji="0" lang="en-US" sz="9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appropriate funding and support packages. </a:t>
            </a:r>
          </a:p>
          <a:p>
            <a:pPr marL="82296" marR="0" lvl="1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Pct val="80000"/>
              <a:buFont typeface="Verdana"/>
              <a:buNone/>
              <a:tabLst/>
              <a:defRPr/>
            </a:pPr>
            <a:endParaRPr kumimoji="0" lang="en-ZA" sz="9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3775" y="6305550"/>
            <a:ext cx="457200" cy="476250"/>
          </a:xfrm>
        </p:spPr>
        <p:txBody>
          <a:bodyPr/>
          <a:lstStyle/>
          <a:p>
            <a:pPr>
              <a:defRPr/>
            </a:pPr>
            <a:fld id="{9D082695-6375-4202-BF8B-9925929C5B49}" type="slidenum">
              <a:rPr lang="en-ZA"/>
              <a:pPr>
                <a:defRPr/>
              </a:pPr>
              <a:t>16</a:t>
            </a:fld>
            <a:endParaRPr lang="en-ZA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4716463" y="381000"/>
            <a:ext cx="4217987" cy="6324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  <a:prstDash val="dash"/>
          </a:ln>
        </p:spPr>
        <p:txBody>
          <a:bodyPr>
            <a:normAutofit fontScale="25000" lnSpcReduction="20000"/>
          </a:bodyPr>
          <a:lstStyle>
            <a:lvl1pPr marL="365760" indent="-283464" algn="l" rtl="0" eaLnBrk="1" latinLnBrk="0" hangingPunct="1">
              <a:lnSpc>
                <a:spcPct val="100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37744" algn="l" rtl="0" eaLnBrk="1" latinLnBrk="0" hangingPunct="1">
              <a:lnSpc>
                <a:spcPct val="100000"/>
              </a:lnSpc>
              <a:spcBef>
                <a:spcPts val="550"/>
              </a:spcBef>
              <a:buClr>
                <a:schemeClr val="accent1"/>
              </a:buClr>
              <a:buFont typeface="Verdana"/>
              <a:buChar char="◦"/>
              <a:defRPr kumimoji="0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86968" indent="-22860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2"/>
              </a:buClr>
              <a:buFont typeface="Wingdings 2"/>
              <a:buChar char="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173736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3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98448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4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508760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5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19072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20240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30552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82296" lvl="1" indent="0" fontAlgn="auto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SzPct val="80000"/>
              <a:buFont typeface="Verdana"/>
              <a:buNone/>
              <a:defRPr/>
            </a:pPr>
            <a:r>
              <a:rPr lang="en-US" sz="4800" b="1" dirty="0" smtClean="0"/>
              <a:t>Access to Finance</a:t>
            </a:r>
            <a:endParaRPr lang="en-ZA" sz="4800" b="1" dirty="0" smtClean="0"/>
          </a:p>
          <a:p>
            <a:pPr fontAlgn="auto">
              <a:lnSpc>
                <a:spcPct val="120000"/>
              </a:lnSpc>
              <a:spcAft>
                <a:spcPts val="0"/>
              </a:spcAft>
              <a:defRPr/>
            </a:pPr>
            <a:r>
              <a:rPr lang="en-US" sz="3400" b="1" dirty="0" smtClean="0"/>
              <a:t>Local international banks </a:t>
            </a:r>
            <a:r>
              <a:rPr lang="en-US" sz="3400" dirty="0" smtClean="0"/>
              <a:t>to be lobbied to make appropriate introductions and facilitation with their international arms.</a:t>
            </a:r>
            <a:endParaRPr lang="en-ZA" sz="3400" dirty="0" smtClean="0"/>
          </a:p>
          <a:p>
            <a:pPr fontAlgn="auto">
              <a:lnSpc>
                <a:spcPct val="120000"/>
              </a:lnSpc>
              <a:spcAft>
                <a:spcPts val="0"/>
              </a:spcAft>
              <a:defRPr/>
            </a:pPr>
            <a:r>
              <a:rPr lang="en-US" sz="3400" dirty="0" smtClean="0"/>
              <a:t>DFI’s to be assisted to develop </a:t>
            </a:r>
            <a:r>
              <a:rPr lang="en-US" sz="3400" b="1" dirty="0" smtClean="0"/>
              <a:t>tailor-made and relevant product packages</a:t>
            </a:r>
            <a:r>
              <a:rPr lang="en-US" sz="3400" dirty="0" smtClean="0"/>
              <a:t> for the sector.</a:t>
            </a:r>
            <a:endParaRPr lang="en-ZA" sz="3400" dirty="0" smtClean="0"/>
          </a:p>
          <a:p>
            <a:pPr fontAlgn="auto">
              <a:lnSpc>
                <a:spcPct val="120000"/>
              </a:lnSpc>
              <a:spcAft>
                <a:spcPts val="0"/>
              </a:spcAft>
              <a:defRPr/>
            </a:pPr>
            <a:r>
              <a:rPr lang="en-US" sz="3400" b="1" dirty="0" smtClean="0"/>
              <a:t>International suppliers </a:t>
            </a:r>
            <a:r>
              <a:rPr lang="en-US" sz="3400" dirty="0" smtClean="0"/>
              <a:t>to be sensitized through their governments by means of trade agreements, to relax unnecessary demands; &amp; be educated on the country’s capabilities &amp; transformation objectives and modus operandi. Reporting, Monitoring and Evaluation</a:t>
            </a:r>
          </a:p>
          <a:p>
            <a:pPr fontAlgn="auto">
              <a:lnSpc>
                <a:spcPct val="120000"/>
              </a:lnSpc>
              <a:spcAft>
                <a:spcPts val="0"/>
              </a:spcAft>
              <a:buFont typeface="Wingdings 2"/>
              <a:buNone/>
              <a:defRPr/>
            </a:pPr>
            <a:r>
              <a:rPr lang="en-US" sz="3400" b="1" dirty="0" smtClean="0"/>
              <a:t>Reporting, Monitoring and Evaluation</a:t>
            </a:r>
            <a:endParaRPr lang="en-ZA" sz="3400" dirty="0" smtClean="0"/>
          </a:p>
          <a:p>
            <a:pPr fontAlgn="auto">
              <a:lnSpc>
                <a:spcPct val="120000"/>
              </a:lnSpc>
              <a:spcAft>
                <a:spcPts val="0"/>
              </a:spcAft>
              <a:defRPr/>
            </a:pPr>
            <a:r>
              <a:rPr lang="en-US" sz="3400" dirty="0" smtClean="0"/>
              <a:t>Establishment of a </a:t>
            </a:r>
            <a:r>
              <a:rPr lang="en-US" sz="3400" b="1" dirty="0" smtClean="0"/>
              <a:t>reporting framework for the monitoring </a:t>
            </a:r>
            <a:r>
              <a:rPr lang="en-US" sz="3400" dirty="0" smtClean="0"/>
              <a:t>and measurement of compliance against set objectives and targets, resulting in </a:t>
            </a:r>
            <a:r>
              <a:rPr lang="en-US" sz="3400" b="1" dirty="0" smtClean="0"/>
              <a:t>uniform reporting </a:t>
            </a:r>
            <a:r>
              <a:rPr lang="en-US" sz="3400" dirty="0" smtClean="0"/>
              <a:t>by all the oil companies.</a:t>
            </a:r>
            <a:endParaRPr lang="en-ZA" sz="3400" dirty="0" smtClean="0"/>
          </a:p>
          <a:p>
            <a:pPr fontAlgn="auto">
              <a:lnSpc>
                <a:spcPct val="120000"/>
              </a:lnSpc>
              <a:spcAft>
                <a:spcPts val="0"/>
              </a:spcAft>
              <a:defRPr/>
            </a:pPr>
            <a:r>
              <a:rPr lang="en-US" sz="3400" b="1" dirty="0" smtClean="0"/>
              <a:t>Web based monitoring and evaluation system </a:t>
            </a:r>
            <a:r>
              <a:rPr lang="en-US" sz="3400" dirty="0" smtClean="0"/>
              <a:t>that would allow companies to post their compliance reports annually.</a:t>
            </a:r>
            <a:endParaRPr lang="en-ZA" sz="3400" dirty="0" smtClean="0"/>
          </a:p>
          <a:p>
            <a:pPr fontAlgn="auto">
              <a:lnSpc>
                <a:spcPct val="120000"/>
              </a:lnSpc>
              <a:spcAft>
                <a:spcPts val="0"/>
              </a:spcAft>
              <a:defRPr/>
            </a:pPr>
            <a:r>
              <a:rPr lang="en-ZA" sz="3400" dirty="0" smtClean="0"/>
              <a:t>A mechanism for </a:t>
            </a:r>
            <a:r>
              <a:rPr lang="en-ZA" sz="3400" b="1" dirty="0" smtClean="0"/>
              <a:t>more regular/ systematic reviews of the new framework.</a:t>
            </a:r>
          </a:p>
          <a:p>
            <a:pPr fontAlgn="auto">
              <a:lnSpc>
                <a:spcPct val="120000"/>
              </a:lnSpc>
              <a:spcAft>
                <a:spcPts val="0"/>
              </a:spcAft>
              <a:defRPr/>
            </a:pPr>
            <a:r>
              <a:rPr lang="en-ZA" sz="3400" dirty="0" smtClean="0"/>
              <a:t>Conducting of these </a:t>
            </a:r>
            <a:r>
              <a:rPr lang="en-ZA" sz="3400" b="1" dirty="0" smtClean="0"/>
              <a:t>compliance assessments </a:t>
            </a:r>
            <a:r>
              <a:rPr lang="en-ZA" sz="3400" dirty="0" smtClean="0"/>
              <a:t>(to the LFC charter) </a:t>
            </a:r>
            <a:r>
              <a:rPr lang="en-ZA" sz="3400" b="1" dirty="0" smtClean="0"/>
              <a:t>annually</a:t>
            </a:r>
            <a:r>
              <a:rPr lang="en-ZA" sz="3400" dirty="0" smtClean="0"/>
              <a:t>, to keep the companies on their toes and maintain the momentum created by this review.  </a:t>
            </a:r>
          </a:p>
          <a:p>
            <a:pPr fontAlgn="auto">
              <a:lnSpc>
                <a:spcPct val="120000"/>
              </a:lnSpc>
              <a:spcAft>
                <a:spcPts val="0"/>
              </a:spcAft>
              <a:defRPr/>
            </a:pPr>
            <a:r>
              <a:rPr lang="en-ZA" sz="3400" dirty="0" smtClean="0"/>
              <a:t>Establishment of a </a:t>
            </a:r>
            <a:r>
              <a:rPr lang="en-ZA" sz="3400" b="1" dirty="0" smtClean="0"/>
              <a:t>vibrant platform on which to share information and strategies on the new empowerment framework</a:t>
            </a:r>
            <a:r>
              <a:rPr lang="en-ZA" sz="3400" dirty="0" smtClean="0"/>
              <a:t>.</a:t>
            </a:r>
          </a:p>
          <a:p>
            <a:pPr fontAlgn="auto">
              <a:lnSpc>
                <a:spcPct val="120000"/>
              </a:lnSpc>
              <a:spcAft>
                <a:spcPts val="0"/>
              </a:spcAft>
              <a:defRPr/>
            </a:pPr>
            <a:r>
              <a:rPr lang="en-ZA" sz="3400" b="1" dirty="0" smtClean="0"/>
              <a:t>Real incentives </a:t>
            </a:r>
            <a:r>
              <a:rPr lang="en-ZA" sz="3400" dirty="0" smtClean="0"/>
              <a:t>to be provided to companies that comply and </a:t>
            </a:r>
            <a:r>
              <a:rPr lang="en-ZA" sz="3400" b="1" dirty="0" smtClean="0"/>
              <a:t>punitive measures </a:t>
            </a:r>
            <a:r>
              <a:rPr lang="en-ZA" sz="3400" dirty="0" smtClean="0"/>
              <a:t>taken against those who will not.</a:t>
            </a:r>
          </a:p>
          <a:p>
            <a:pPr fontAlgn="auto">
              <a:lnSpc>
                <a:spcPct val="120000"/>
              </a:lnSpc>
              <a:spcAft>
                <a:spcPts val="0"/>
              </a:spcAft>
              <a:defRPr/>
            </a:pPr>
            <a:r>
              <a:rPr lang="en-ZA" sz="3400" dirty="0" smtClean="0"/>
              <a:t>To also consider the introduction of </a:t>
            </a:r>
            <a:r>
              <a:rPr lang="en-ZA" sz="3400" b="1" dirty="0" smtClean="0"/>
              <a:t>awards for oil companies </a:t>
            </a:r>
            <a:r>
              <a:rPr lang="en-ZA" sz="3400" dirty="0" smtClean="0"/>
              <a:t>that do well in their transformation programs, (i.e. compliance with LFC requirements). </a:t>
            </a:r>
          </a:p>
          <a:p>
            <a:pPr marL="82296" indent="0" fontAlgn="auto">
              <a:lnSpc>
                <a:spcPct val="120000"/>
              </a:lnSpc>
              <a:spcAft>
                <a:spcPts val="0"/>
              </a:spcAft>
              <a:buFont typeface="Wingdings 2"/>
              <a:buNone/>
              <a:defRPr/>
            </a:pPr>
            <a:r>
              <a:rPr lang="en-US" sz="3400" b="1" dirty="0" smtClean="0"/>
              <a:t>Sector Code Recommendation</a:t>
            </a:r>
            <a:endParaRPr lang="en-ZA" sz="3400" b="1" dirty="0" smtClean="0"/>
          </a:p>
          <a:p>
            <a:pPr fontAlgn="auto">
              <a:lnSpc>
                <a:spcPct val="120000"/>
              </a:lnSpc>
              <a:spcAft>
                <a:spcPts val="0"/>
              </a:spcAft>
              <a:defRPr/>
            </a:pPr>
            <a:r>
              <a:rPr lang="en-US" sz="3400" b="1" dirty="0" smtClean="0"/>
              <a:t> </a:t>
            </a:r>
            <a:r>
              <a:rPr lang="en-US" sz="3400" dirty="0" smtClean="0"/>
              <a:t>DOE to lead a process </a:t>
            </a:r>
            <a:r>
              <a:rPr lang="en-US" sz="3400" b="1" dirty="0" smtClean="0"/>
              <a:t>to develop a sector </a:t>
            </a:r>
            <a:r>
              <a:rPr lang="en-US" sz="3400" dirty="0" smtClean="0"/>
              <a:t>code in terms of the BBBEE framework.</a:t>
            </a:r>
            <a:endParaRPr lang="en-ZA" sz="3400" dirty="0" smtClean="0"/>
          </a:p>
          <a:p>
            <a:pPr fontAlgn="auto">
              <a:lnSpc>
                <a:spcPct val="120000"/>
              </a:lnSpc>
              <a:spcAft>
                <a:spcPts val="0"/>
              </a:spcAft>
              <a:defRPr/>
            </a:pPr>
            <a:r>
              <a:rPr lang="en-US" sz="3400" dirty="0" smtClean="0"/>
              <a:t> To ensure </a:t>
            </a:r>
            <a:r>
              <a:rPr lang="en-US" sz="3400" b="1" dirty="0" smtClean="0"/>
              <a:t>measurability</a:t>
            </a:r>
            <a:r>
              <a:rPr lang="en-US" sz="3400" dirty="0" smtClean="0"/>
              <a:t> and yet preservation of the </a:t>
            </a:r>
            <a:r>
              <a:rPr lang="en-US" sz="3400" b="1" dirty="0" smtClean="0"/>
              <a:t>cornerstones of the previous charter </a:t>
            </a:r>
            <a:r>
              <a:rPr lang="en-US" sz="3400" dirty="0" smtClean="0"/>
              <a:t>that are not adequately catered for in the Generic BEE Codes.</a:t>
            </a:r>
            <a:endParaRPr lang="en-ZA" sz="3400" dirty="0" smtClean="0"/>
          </a:p>
          <a:p>
            <a:pPr fontAlgn="auto">
              <a:lnSpc>
                <a:spcPct val="120000"/>
              </a:lnSpc>
              <a:spcAft>
                <a:spcPts val="0"/>
              </a:spcAft>
              <a:defRPr/>
            </a:pPr>
            <a:r>
              <a:rPr lang="en-US" sz="3400" dirty="0" smtClean="0"/>
              <a:t>OR reach an agreement with the DTI that would achieve a similar </a:t>
            </a:r>
            <a:r>
              <a:rPr lang="en-US" sz="3400" b="1" dirty="0" smtClean="0"/>
              <a:t>end result</a:t>
            </a:r>
            <a:r>
              <a:rPr lang="en-US" sz="3400" dirty="0" smtClean="0"/>
              <a:t>, taking into account envisaged upcoming changes to the BBBEE codes.</a:t>
            </a:r>
            <a:endParaRPr lang="en-ZA" sz="3400" dirty="0" smtClean="0"/>
          </a:p>
          <a:p>
            <a:pPr marL="82296" indent="0" fontAlgn="auto">
              <a:lnSpc>
                <a:spcPct val="120000"/>
              </a:lnSpc>
              <a:spcAft>
                <a:spcPts val="0"/>
              </a:spcAft>
              <a:buFont typeface="Wingdings 2"/>
              <a:buNone/>
              <a:defRPr/>
            </a:pPr>
            <a:r>
              <a:rPr lang="en-US" sz="3400" dirty="0" smtClean="0"/>
              <a:t> </a:t>
            </a:r>
            <a:r>
              <a:rPr lang="en-US" sz="3400" b="1" dirty="0" smtClean="0"/>
              <a:t>Sector code key enablers </a:t>
            </a:r>
            <a:r>
              <a:rPr lang="en-US" sz="3400" dirty="0" smtClean="0"/>
              <a:t>include: Categories/Indicators / sub – elements; Weighting points; Compliance targets; Bonus points/ Sub – minimums; Additional elements</a:t>
            </a:r>
            <a:endParaRPr lang="en-ZA" sz="3400" dirty="0" smtClean="0"/>
          </a:p>
          <a:p>
            <a:pPr fontAlgn="auto">
              <a:lnSpc>
                <a:spcPct val="120000"/>
              </a:lnSpc>
              <a:spcAft>
                <a:spcPts val="0"/>
              </a:spcAft>
              <a:defRPr/>
            </a:pPr>
            <a:endParaRPr lang="en-ZA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990599" y="-31749"/>
            <a:ext cx="7707313" cy="565150"/>
          </a:xfrm>
          <a:prstGeom prst="rect">
            <a:avLst/>
          </a:prstGeom>
        </p:spPr>
        <p:txBody>
          <a:bodyPr/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ZA" sz="3200" b="0" i="0" u="none" strike="noStrike" kern="1200" cap="none" spc="0" normalizeH="0" baseline="0" noProof="0" dirty="0">
              <a:ln>
                <a:noFill/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3775" y="6305550"/>
            <a:ext cx="457200" cy="476250"/>
          </a:xfrm>
        </p:spPr>
        <p:txBody>
          <a:bodyPr/>
          <a:lstStyle/>
          <a:p>
            <a:pPr>
              <a:defRPr/>
            </a:pPr>
            <a:fld id="{9D082695-6375-4202-BF8B-9925929C5B49}" type="slidenum">
              <a:rPr lang="en-ZA"/>
              <a:pPr>
                <a:defRPr/>
              </a:pPr>
              <a:t>17</a:t>
            </a:fld>
            <a:endParaRPr lang="en-ZA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1219200" y="1524000"/>
            <a:ext cx="7715251" cy="28194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  <a:prstDash val="dash"/>
          </a:ln>
        </p:spPr>
        <p:txBody>
          <a:bodyPr>
            <a:normAutofit fontScale="92500" lnSpcReduction="10000"/>
          </a:bodyPr>
          <a:lstStyle>
            <a:lvl1pPr marL="365760" indent="-283464" algn="l" rtl="0" eaLnBrk="1" latinLnBrk="0" hangingPunct="1">
              <a:lnSpc>
                <a:spcPct val="100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37744" algn="l" rtl="0" eaLnBrk="1" latinLnBrk="0" hangingPunct="1">
              <a:lnSpc>
                <a:spcPct val="100000"/>
              </a:lnSpc>
              <a:spcBef>
                <a:spcPts val="550"/>
              </a:spcBef>
              <a:buClr>
                <a:schemeClr val="accent1"/>
              </a:buClr>
              <a:buFont typeface="Verdana"/>
              <a:buChar char="◦"/>
              <a:defRPr kumimoji="0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86968" indent="-22860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2"/>
              </a:buClr>
              <a:buFont typeface="Wingdings 2"/>
              <a:buChar char="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173736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3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98448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4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508760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5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19072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20240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30552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algn="ctr" fontAlgn="auto">
              <a:lnSpc>
                <a:spcPct val="120000"/>
              </a:lnSpc>
              <a:spcAft>
                <a:spcPts val="0"/>
              </a:spcAft>
              <a:buNone/>
              <a:defRPr/>
            </a:pPr>
            <a:endParaRPr lang="en-ZA" dirty="0" smtClean="0"/>
          </a:p>
          <a:p>
            <a:pPr algn="ctr" fontAlgn="auto">
              <a:lnSpc>
                <a:spcPct val="120000"/>
              </a:lnSpc>
              <a:spcAft>
                <a:spcPts val="0"/>
              </a:spcAft>
              <a:buNone/>
              <a:defRPr/>
            </a:pPr>
            <a:endParaRPr lang="en-ZA" dirty="0" smtClean="0"/>
          </a:p>
          <a:p>
            <a:pPr algn="ctr" fontAlgn="auto">
              <a:lnSpc>
                <a:spcPct val="120000"/>
              </a:lnSpc>
              <a:spcAft>
                <a:spcPts val="0"/>
              </a:spcAft>
              <a:buNone/>
              <a:defRPr/>
            </a:pPr>
            <a:r>
              <a:rPr lang="en-ZA" sz="9600" dirty="0" smtClean="0"/>
              <a:t>Thank You</a:t>
            </a:r>
          </a:p>
        </p:txBody>
      </p:sp>
    </p:spTree>
    <p:extLst>
      <p:ext uri="{BB962C8B-B14F-4D97-AF65-F5344CB8AC3E}">
        <p14:creationId xmlns:p14="http://schemas.microsoft.com/office/powerpoint/2010/main" val="24819743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1981200" y="304800"/>
            <a:ext cx="57912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dirty="0" smtClean="0">
                <a:cs typeface="Arial" pitchFamily="34" charset="0"/>
              </a:rPr>
              <a:t>Presentation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Outline</a:t>
            </a:r>
            <a:endParaRPr lang="en-US" sz="3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143000" y="914400"/>
            <a:ext cx="7848600" cy="45550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1</a:t>
            </a:r>
            <a:r>
              <a:rPr lang="en-US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. </a:t>
            </a:r>
            <a:r>
              <a:rPr lang="en-US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  <a:cs typeface="Arial" pitchFamily="34" charset="0"/>
              </a:rPr>
              <a:t>Introduction</a:t>
            </a:r>
          </a:p>
          <a:p>
            <a:pPr>
              <a:defRPr/>
            </a:pP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  <a:cs typeface="Arial" pitchFamily="34" charset="0"/>
              </a:rPr>
              <a:t>2. </a:t>
            </a:r>
            <a:r>
              <a:rPr lang="en-US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  <a:cs typeface="Arial" pitchFamily="34" charset="0"/>
              </a:rPr>
              <a:t>Findings by element</a:t>
            </a:r>
          </a:p>
          <a:p>
            <a:pPr>
              <a:defRPr/>
            </a:pP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  <a:cs typeface="Arial" pitchFamily="34" charset="0"/>
              </a:rPr>
              <a:t>2.1. Ownership</a:t>
            </a:r>
          </a:p>
          <a:p>
            <a:pPr>
              <a:defRPr/>
            </a:pP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  <a:cs typeface="Arial" pitchFamily="34" charset="0"/>
              </a:rPr>
              <a:t>2.2. Management control</a:t>
            </a:r>
          </a:p>
          <a:p>
            <a:pPr>
              <a:defRPr/>
            </a:pP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  <a:cs typeface="Arial" pitchFamily="34" charset="0"/>
              </a:rPr>
              <a:t>2.3. Capacity Building</a:t>
            </a:r>
          </a:p>
          <a:p>
            <a:pPr>
              <a:defRPr/>
            </a:pP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  <a:cs typeface="Arial" pitchFamily="34" charset="0"/>
              </a:rPr>
              <a:t>2.4. Employment Equity and Supportive Culture</a:t>
            </a:r>
          </a:p>
          <a:p>
            <a:pPr>
              <a:defRPr/>
            </a:pP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  <a:cs typeface="Arial" pitchFamily="34" charset="0"/>
              </a:rPr>
              <a:t>2.5. Procurement</a:t>
            </a:r>
          </a:p>
          <a:p>
            <a:pPr>
              <a:defRPr/>
            </a:pP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  <a:cs typeface="Arial" pitchFamily="34" charset="0"/>
              </a:rPr>
              <a:t>2.6. Access to Facilities and Wholesaling</a:t>
            </a:r>
          </a:p>
          <a:p>
            <a:pPr>
              <a:defRPr/>
            </a:pP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  <a:cs typeface="Arial" pitchFamily="34" charset="0"/>
              </a:rPr>
              <a:t>2.7. Retailing</a:t>
            </a:r>
          </a:p>
          <a:p>
            <a:pPr>
              <a:defRPr/>
            </a:pP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  <a:cs typeface="Arial" pitchFamily="34" charset="0"/>
              </a:rPr>
              <a:t>3. </a:t>
            </a:r>
            <a:r>
              <a:rPr lang="en-US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  <a:cs typeface="Arial" pitchFamily="34" charset="0"/>
              </a:rPr>
              <a:t>Results summary</a:t>
            </a:r>
          </a:p>
          <a:p>
            <a:pPr>
              <a:defRPr/>
            </a:pP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  <a:cs typeface="Arial" pitchFamily="34" charset="0"/>
              </a:rPr>
              <a:t>3.1. Summary comparison: LFC vs. BEE</a:t>
            </a:r>
          </a:p>
          <a:p>
            <a:pPr>
              <a:defRPr/>
            </a:pP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  <a:cs typeface="Arial" pitchFamily="34" charset="0"/>
              </a:rPr>
              <a:t>3.2 Conclusions and Impact Analysis</a:t>
            </a:r>
          </a:p>
          <a:p>
            <a:pPr>
              <a:defRPr/>
            </a:pP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  <a:cs typeface="Arial" pitchFamily="34" charset="0"/>
              </a:rPr>
              <a:t>4. </a:t>
            </a:r>
            <a:r>
              <a:rPr lang="en-US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  <a:cs typeface="Arial" pitchFamily="34" charset="0"/>
              </a:rPr>
              <a:t>Recommendations</a:t>
            </a:r>
          </a:p>
          <a:p>
            <a:pPr>
              <a:defRPr/>
            </a:pP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  <a:cs typeface="Arial" pitchFamily="34" charset="0"/>
              </a:rPr>
              <a:t>4.1. Ownership, Management Control, Supportive Culture and Employment Equity</a:t>
            </a:r>
          </a:p>
          <a:p>
            <a:pPr>
              <a:defRPr/>
            </a:pP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  <a:cs typeface="Arial" pitchFamily="34" charset="0"/>
              </a:rPr>
              <a:t>4.2. Capacity Building, Procurement, Access and Wholesaling</a:t>
            </a:r>
          </a:p>
          <a:p>
            <a:pPr>
              <a:defRPr/>
            </a:pP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  <a:cs typeface="Arial" pitchFamily="34" charset="0"/>
              </a:rPr>
              <a:t>4.3 Refining, Retailing, Access to Finance, Reporting and M+E and Sector Code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1435100" y="0"/>
            <a:ext cx="7499350" cy="549275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ZA" sz="32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ea typeface="+mj-ea"/>
                <a:cs typeface="+mj-cs"/>
              </a:rPr>
              <a:t>Introduction</a:t>
            </a:r>
            <a:endParaRPr kumimoji="0" lang="en-ZA" sz="32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ea typeface="+mj-ea"/>
              <a:cs typeface="+mj-cs"/>
            </a:endParaRPr>
          </a:p>
        </p:txBody>
      </p:sp>
      <p:sp>
        <p:nvSpPr>
          <p:cNvPr id="3" name="Content Placeholder 3"/>
          <p:cNvSpPr txBox="1">
            <a:spLocks/>
          </p:cNvSpPr>
          <p:nvPr/>
        </p:nvSpPr>
        <p:spPr>
          <a:xfrm>
            <a:off x="1435100" y="620713"/>
            <a:ext cx="3657600" cy="318928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6">
                <a:lumMod val="20000"/>
                <a:lumOff val="80000"/>
              </a:schemeClr>
            </a:solidFill>
            <a:prstDash val="dash"/>
          </a:ln>
        </p:spPr>
        <p:txBody>
          <a:bodyPr>
            <a:noAutofit/>
          </a:bodyPr>
          <a:lstStyle/>
          <a:p>
            <a:pPr marL="365760" marR="0" lvl="0" indent="-283464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 2"/>
              <a:buChar char=""/>
              <a:tabLst/>
              <a:defRPr/>
            </a:pPr>
            <a:r>
              <a:rPr kumimoji="0" lang="en-ZA" sz="11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Objectives of the Assessment</a:t>
            </a:r>
          </a:p>
          <a:p>
            <a:pPr marL="640398" marR="0" lvl="1" indent="-283464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 2"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To assess compliance to the LFC by the signatories &amp;</a:t>
            </a:r>
          </a:p>
          <a:p>
            <a:pPr marL="640398" marR="0" lvl="1" indent="-283464" algn="just" defTabSz="914400" rtl="0" eaLnBrk="1" fontAlgn="auto" latinLnBrk="0" hangingPunct="1">
              <a:lnSpc>
                <a:spcPct val="12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 2"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related progress towards transformation of the  industry</a:t>
            </a:r>
          </a:p>
          <a:p>
            <a:pPr marL="365760" marR="0" lvl="0" indent="-283464" algn="l" defTabSz="914400" rtl="0" eaLnBrk="1" fontAlgn="auto" latinLnBrk="0" hangingPunct="1">
              <a:lnSpc>
                <a:spcPct val="12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 2"/>
              <a:buChar char=""/>
              <a:tabLst/>
              <a:defRPr/>
            </a:pPr>
            <a:r>
              <a:rPr kumimoji="0" lang="en-ZA" sz="11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Audit Interviewees</a:t>
            </a:r>
          </a:p>
          <a:p>
            <a:pPr marL="640080" marR="0" lvl="1" indent="-237744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Verdana"/>
              <a:buChar char="◦"/>
              <a:tabLst/>
              <a:defRPr/>
            </a:pPr>
            <a:r>
              <a:rPr kumimoji="0" lang="en-ZA" sz="11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BEE Consortium Leaders,</a:t>
            </a:r>
          </a:p>
          <a:p>
            <a:pPr marL="640080" marR="0" lvl="1" indent="-237744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Verdana"/>
              <a:buChar char="◦"/>
              <a:tabLst/>
              <a:defRPr/>
            </a:pPr>
            <a:r>
              <a:rPr kumimoji="0" lang="en-ZA" sz="11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Chairpersons, Black Directors, </a:t>
            </a:r>
            <a:r>
              <a:rPr kumimoji="0" lang="en-ZA" sz="1100" b="0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CEOs</a:t>
            </a:r>
            <a:r>
              <a:rPr kumimoji="0" lang="en-ZA" sz="11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, </a:t>
            </a:r>
          </a:p>
          <a:p>
            <a:pPr marL="640080" marR="0" lvl="1" indent="-237744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Verdana"/>
              <a:buChar char="◦"/>
              <a:tabLst/>
              <a:defRPr/>
            </a:pPr>
            <a:r>
              <a:rPr kumimoji="0" lang="en-ZA" sz="11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Divisional Heads, Staff, </a:t>
            </a:r>
          </a:p>
          <a:p>
            <a:pPr marL="640080" marR="0" lvl="1" indent="-237744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Verdana"/>
              <a:buChar char="◦"/>
              <a:tabLst/>
              <a:defRPr/>
            </a:pPr>
            <a:r>
              <a:rPr kumimoji="0" lang="en-ZA" sz="11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HDSA Suppliers, Retailers, Wholesalers</a:t>
            </a:r>
          </a:p>
          <a:p>
            <a:pPr marL="365760" marR="0" lvl="0" indent="-283464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 2"/>
              <a:buChar char=""/>
              <a:tabLst/>
              <a:defRPr/>
            </a:pPr>
            <a:r>
              <a:rPr kumimoji="0" lang="en-GB" sz="11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LFC Charter Elements</a:t>
            </a:r>
          </a:p>
          <a:p>
            <a:pPr marL="640080" marR="0" lvl="1" indent="-237744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Verdana" pitchFamily="34" charset="0"/>
              <a:buNone/>
              <a:tabLst/>
              <a:defRPr/>
            </a:pPr>
            <a:r>
              <a:rPr kumimoji="0" lang="en-GB" sz="11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Ownership, Management Control, Supportive</a:t>
            </a:r>
          </a:p>
          <a:p>
            <a:pPr marL="640080" marR="0" lvl="1" indent="-237744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Verdana" pitchFamily="34" charset="0"/>
              <a:buNone/>
              <a:tabLst/>
              <a:defRPr/>
            </a:pPr>
            <a:r>
              <a:rPr kumimoji="0" lang="en-GB" sz="11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Culture, Capacity Building, Employment Equity,</a:t>
            </a:r>
            <a:endParaRPr kumimoji="0" lang="en-ZA" sz="1100" b="0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640080" marR="0" lvl="1" indent="-237744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Verdana" pitchFamily="34" charset="0"/>
              <a:buNone/>
              <a:tabLst/>
              <a:defRPr/>
            </a:pPr>
            <a:r>
              <a:rPr kumimoji="0" lang="en-ZA" sz="11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Private  Sector Procurement &amp; Terms of  Credit,</a:t>
            </a:r>
          </a:p>
          <a:p>
            <a:pPr marL="640080" marR="0" lvl="1" indent="-237744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Verdana" pitchFamily="34" charset="0"/>
              <a:buNone/>
              <a:tabLst/>
              <a:defRPr/>
            </a:pPr>
            <a:r>
              <a:rPr kumimoji="0" lang="en-ZA" sz="11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Access to Joint Facilities, Refining Capacity, </a:t>
            </a:r>
            <a:r>
              <a:rPr kumimoji="0" lang="en-ZA" sz="12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Retailing,</a:t>
            </a:r>
          </a:p>
          <a:p>
            <a:pPr marL="640080" marR="0" lvl="1" indent="-237744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Verdana" pitchFamily="34" charset="0"/>
              <a:buNone/>
              <a:tabLst/>
              <a:defRPr/>
            </a:pPr>
            <a:r>
              <a:rPr kumimoji="0" lang="en-ZA" sz="12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Wholesaling</a:t>
            </a:r>
            <a:r>
              <a:rPr kumimoji="0" lang="en-GB" sz="12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, financing and </a:t>
            </a:r>
            <a:r>
              <a:rPr kumimoji="0" lang="en-GB" sz="1200" b="0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Synfuel</a:t>
            </a:r>
            <a:r>
              <a:rPr kumimoji="0" lang="en-GB" sz="12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Supply.</a:t>
            </a:r>
            <a:endParaRPr kumimoji="0" lang="en-ZA" sz="1200" b="0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640080" marR="0" lvl="1" indent="-237744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Verdana"/>
              <a:buChar char="◦"/>
              <a:tabLst/>
              <a:defRPr/>
            </a:pPr>
            <a:endParaRPr kumimoji="0" lang="en-ZA" sz="12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Content Placeholder 4"/>
          <p:cNvSpPr txBox="1">
            <a:spLocks/>
          </p:cNvSpPr>
          <p:nvPr/>
        </p:nvSpPr>
        <p:spPr>
          <a:xfrm>
            <a:off x="5276850" y="620713"/>
            <a:ext cx="3657600" cy="3113087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6">
                <a:lumMod val="20000"/>
                <a:lumOff val="80000"/>
              </a:schemeClr>
            </a:solidFill>
            <a:prstDash val="dash"/>
          </a:ln>
        </p:spPr>
        <p:txBody>
          <a:bodyPr>
            <a:normAutofit fontScale="55000" lnSpcReduction="20000"/>
          </a:bodyPr>
          <a:lstStyle/>
          <a:p>
            <a:pPr marL="365760" marR="0" lvl="0" indent="-283464" algn="l" defTabSz="914400" rtl="0" eaLnBrk="1" fontAlgn="auto" latinLnBrk="0" hangingPunct="1">
              <a:lnSpc>
                <a:spcPct val="11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 2"/>
              <a:buChar char=""/>
              <a:tabLst/>
              <a:defRPr/>
            </a:pPr>
            <a:r>
              <a:rPr kumimoji="0" lang="en-US" sz="20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Submission Quality</a:t>
            </a:r>
          </a:p>
          <a:p>
            <a:pPr marL="640398" marR="0" lvl="1" indent="-283464" algn="l" defTabSz="914400" rtl="0" eaLnBrk="1" fontAlgn="auto" latinLnBrk="0" hangingPunct="1">
              <a:lnSpc>
                <a:spcPct val="11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Verdana" pitchFamily="34" charset="0"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The quality ranged from an estimated 55% to about 90% per company </a:t>
            </a:r>
          </a:p>
          <a:p>
            <a:pPr marL="365760" marR="0" lvl="0" indent="-283464" algn="l" defTabSz="914400" rtl="0" eaLnBrk="1" fontAlgn="auto" latinLnBrk="0" hangingPunct="1">
              <a:lnSpc>
                <a:spcPct val="11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 2"/>
              <a:buChar char=""/>
              <a:tabLst/>
              <a:defRPr/>
            </a:pPr>
            <a:r>
              <a:rPr kumimoji="0" lang="en-US" sz="20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3 categories of results</a:t>
            </a:r>
            <a:endParaRPr kumimoji="0" lang="en-ZA" sz="2000" b="1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640080" marR="0" lvl="1" indent="-237744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Verdana"/>
              <a:buChar char="◦"/>
              <a:tabLst/>
              <a:defRPr/>
            </a:pPr>
            <a:r>
              <a:rPr kumimoji="0" lang="en-ZA" sz="20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Strict LFC Audit results</a:t>
            </a:r>
          </a:p>
          <a:p>
            <a:pPr marL="640080" marR="0" lvl="1" indent="-237744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Verdana"/>
              <a:buChar char="◦"/>
              <a:tabLst/>
              <a:defRPr/>
            </a:pPr>
            <a:r>
              <a:rPr kumimoji="0" lang="en-ZA" sz="20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BEE results summary</a:t>
            </a:r>
          </a:p>
          <a:p>
            <a:pPr marL="640080" marR="0" lvl="1" indent="-237744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Verdana"/>
              <a:buChar char="◦"/>
              <a:tabLst/>
              <a:defRPr/>
            </a:pPr>
            <a:r>
              <a:rPr kumimoji="0" lang="en-ZA" sz="20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Additional statistics &amp; findings on key  employment issues  &amp; known BEE gaps</a:t>
            </a:r>
          </a:p>
          <a:p>
            <a:pPr marL="365760" marR="0" lvl="0" indent="-283464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 2"/>
              <a:buChar char=""/>
              <a:tabLst/>
              <a:defRPr/>
            </a:pPr>
            <a:r>
              <a:rPr kumimoji="0" lang="en-ZA" sz="20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Performance vs. compliance level</a:t>
            </a:r>
          </a:p>
          <a:p>
            <a:pPr marL="640080" marR="0" lvl="1" indent="-237744" algn="l" defTabSz="914400" rtl="0" eaLnBrk="1" fontAlgn="auto" latinLnBrk="0" hangingPunct="1">
              <a:lnSpc>
                <a:spcPct val="12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Verdana"/>
              <a:buChar char="◦"/>
              <a:tabLst/>
              <a:defRPr/>
            </a:pP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It is possible to be compliant even if performance is very low and vice versa .</a:t>
            </a:r>
          </a:p>
          <a:p>
            <a:pPr marL="886142" marR="0" lvl="2" indent="-237744" algn="l" defTabSz="914400" rtl="0" eaLnBrk="1" fontAlgn="auto" latinLnBrk="0" hangingPunct="1">
              <a:lnSpc>
                <a:spcPct val="12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 2" pitchFamily="18" charset="2"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i.e. have high level of performance but not be compliant  as specified mark not attained.</a:t>
            </a:r>
          </a:p>
          <a:p>
            <a:pPr marL="365760" marR="0" lvl="0" indent="-283464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 2"/>
              <a:buChar char=""/>
              <a:tabLst/>
              <a:defRPr/>
            </a:pPr>
            <a:r>
              <a:rPr kumimoji="0" lang="en-US" sz="20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The LFC and the BBBEE codes</a:t>
            </a:r>
          </a:p>
          <a:p>
            <a:pPr marL="640398" marR="0" lvl="1" indent="-283464" algn="l" defTabSz="914400" rtl="0" eaLnBrk="1" fontAlgn="auto" latinLnBrk="0" hangingPunct="1">
              <a:lnSpc>
                <a:spcPct val="12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 2"/>
              <a:buChar char=""/>
              <a:tabLst/>
              <a:defRPr/>
            </a:pP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Have notable synergies: Both have the same objective; the advancement of HDSA’s.</a:t>
            </a:r>
            <a:endParaRPr kumimoji="0" lang="en-ZA" sz="2000" b="0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65760" marR="0" lvl="0" indent="-283464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 2"/>
              <a:buChar char=""/>
              <a:tabLst/>
              <a:defRPr/>
            </a:pPr>
            <a:endParaRPr kumimoji="0" lang="en-ZA" sz="1600" b="0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640080" marR="0" lvl="1" indent="-237744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Verdana"/>
              <a:buChar char="◦"/>
              <a:tabLst/>
              <a:defRPr/>
            </a:pPr>
            <a:endParaRPr kumimoji="0" lang="en-ZA" sz="1400" b="0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65760" marR="0" lvl="0" indent="-283464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 2"/>
              <a:buChar char=""/>
              <a:tabLst/>
              <a:defRPr/>
            </a:pPr>
            <a:endParaRPr kumimoji="0" lang="en-ZA" sz="24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13775" y="6305550"/>
            <a:ext cx="457200" cy="476250"/>
          </a:xfrm>
        </p:spPr>
        <p:txBody>
          <a:bodyPr/>
          <a:lstStyle/>
          <a:p>
            <a:pPr>
              <a:defRPr/>
            </a:pPr>
            <a:fld id="{5B099C59-F9F5-4CF8-929E-F80C3062A36D}" type="slidenum">
              <a:rPr lang="en-ZA">
                <a:solidFill>
                  <a:schemeClr val="tx1"/>
                </a:solidFill>
              </a:rPr>
              <a:pPr>
                <a:defRPr/>
              </a:pPr>
              <a:t>3</a:t>
            </a:fld>
            <a:endParaRPr lang="en-ZA" dirty="0">
              <a:solidFill>
                <a:schemeClr val="tx1"/>
              </a:solidFill>
            </a:endParaRPr>
          </a:p>
        </p:txBody>
      </p:sp>
      <p:sp>
        <p:nvSpPr>
          <p:cNvPr id="6" name="Folded Corner 5"/>
          <p:cNvSpPr/>
          <p:nvPr/>
        </p:nvSpPr>
        <p:spPr>
          <a:xfrm>
            <a:off x="2057400" y="3886200"/>
            <a:ext cx="5538788" cy="1676400"/>
          </a:xfrm>
          <a:prstGeom prst="foldedCorner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lvl="1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400" b="1" dirty="0">
              <a:solidFill>
                <a:schemeClr val="tx1"/>
              </a:solidFill>
            </a:endParaRPr>
          </a:p>
          <a:p>
            <a:pPr marL="365760" lvl="1" indent="-283464" fontAlgn="auto">
              <a:lnSpc>
                <a:spcPct val="8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"/>
              <a:defRPr/>
            </a:pPr>
            <a:r>
              <a:rPr lang="en-US" sz="1400" b="1" dirty="0">
                <a:solidFill>
                  <a:schemeClr val="tx1"/>
                </a:solidFill>
              </a:rPr>
              <a:t>LFC Weaknesses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100" b="1" dirty="0" smtClean="0">
                <a:solidFill>
                  <a:schemeClr val="tx1"/>
                </a:solidFill>
              </a:rPr>
              <a:t>The </a:t>
            </a:r>
            <a:r>
              <a:rPr lang="en-US" sz="1100" b="1" dirty="0">
                <a:solidFill>
                  <a:schemeClr val="tx1"/>
                </a:solidFill>
              </a:rPr>
              <a:t>LFC thus lacks the following </a:t>
            </a:r>
            <a:r>
              <a:rPr lang="en-US" sz="1100" dirty="0">
                <a:solidFill>
                  <a:schemeClr val="tx1"/>
                </a:solidFill>
              </a:rPr>
              <a:t>as compared to the BBBEE framework:</a:t>
            </a:r>
          </a:p>
          <a:p>
            <a:pPr marL="171450" indent="-17145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1100" dirty="0">
                <a:solidFill>
                  <a:schemeClr val="tx1"/>
                </a:solidFill>
              </a:rPr>
              <a:t>Weights (not clear which requirements carry more weight and  priority).</a:t>
            </a:r>
            <a:endParaRPr lang="en-ZA" sz="1100" dirty="0">
              <a:solidFill>
                <a:schemeClr val="tx1"/>
              </a:solidFill>
            </a:endParaRPr>
          </a:p>
          <a:p>
            <a:pPr marL="171450" indent="-17145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1100" dirty="0">
                <a:solidFill>
                  <a:schemeClr val="tx1"/>
                </a:solidFill>
              </a:rPr>
              <a:t>Targets (no clear compliance targets for all elements except Ownership and Management Control).</a:t>
            </a:r>
            <a:endParaRPr lang="en-ZA" sz="1100" dirty="0">
              <a:solidFill>
                <a:schemeClr val="tx1"/>
              </a:solidFill>
            </a:endParaRPr>
          </a:p>
          <a:p>
            <a:pPr marL="171450" indent="-17145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1100" dirty="0">
                <a:solidFill>
                  <a:schemeClr val="tx1"/>
                </a:solidFill>
              </a:rPr>
              <a:t>Categories / indicators (no measurable indicators for some elements, e.g. on EE).</a:t>
            </a:r>
            <a:endParaRPr lang="en-ZA" sz="1100" dirty="0">
              <a:solidFill>
                <a:schemeClr val="tx1"/>
              </a:solidFill>
            </a:endParaRPr>
          </a:p>
          <a:p>
            <a:pPr marL="171450" indent="-17145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1100" dirty="0">
                <a:solidFill>
                  <a:schemeClr val="tx1"/>
                </a:solidFill>
              </a:rPr>
              <a:t>Broad Base (the LFC is biased towards ownership and enterprise development).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100" dirty="0" smtClean="0">
                <a:solidFill>
                  <a:schemeClr val="tx1"/>
                </a:solidFill>
              </a:rPr>
              <a:t>However </a:t>
            </a:r>
            <a:r>
              <a:rPr lang="en-US" sz="1100" b="1" dirty="0">
                <a:solidFill>
                  <a:schemeClr val="tx1"/>
                </a:solidFill>
              </a:rPr>
              <a:t>the LFC has a number of key requirements not accommodated in the Codes</a:t>
            </a:r>
            <a:r>
              <a:rPr lang="en-US" sz="1100" dirty="0">
                <a:solidFill>
                  <a:schemeClr val="tx1"/>
                </a:solidFill>
              </a:rPr>
              <a:t>, e.g.: Crude procurement, &amp; Specific ED initiatives.</a:t>
            </a:r>
            <a:endParaRPr lang="en-ZA" sz="11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2"/>
          <p:cNvSpPr txBox="1">
            <a:spLocks/>
          </p:cNvSpPr>
          <p:nvPr/>
        </p:nvSpPr>
        <p:spPr>
          <a:xfrm>
            <a:off x="323850" y="188913"/>
            <a:ext cx="8424863" cy="719137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 2"/>
              <a:buNone/>
              <a:tabLst/>
              <a:defRPr/>
            </a:pPr>
            <a:r>
              <a:rPr kumimoji="0" lang="en-ZA" sz="32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Ownership</a:t>
            </a:r>
            <a:endParaRPr kumimoji="0" lang="en-ZA" sz="32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aphicFrame>
        <p:nvGraphicFramePr>
          <p:cNvPr id="3" name="Content Placeholder 7"/>
          <p:cNvGraphicFramePr>
            <a:graphicFrameLocks/>
          </p:cNvGraphicFramePr>
          <p:nvPr/>
        </p:nvGraphicFramePr>
        <p:xfrm>
          <a:off x="990601" y="762000"/>
          <a:ext cx="8001001" cy="19812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03463"/>
                <a:gridCol w="568130"/>
                <a:gridCol w="917110"/>
                <a:gridCol w="722947"/>
                <a:gridCol w="604915"/>
                <a:gridCol w="727866"/>
                <a:gridCol w="802456"/>
                <a:gridCol w="806108"/>
                <a:gridCol w="603059"/>
                <a:gridCol w="591114"/>
                <a:gridCol w="853833"/>
              </a:tblGrid>
              <a:tr h="491025">
                <a:tc grid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en-US" sz="1400" b="1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Ownership LFC Results</a:t>
                      </a:r>
                      <a:endParaRPr kumimoji="0" lang="en-ZA" sz="1400" b="1" kern="1200" dirty="0" smtClean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3" marR="68583" marT="0" marB="0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ZA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3" marR="68583" marT="0" marB="0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ZA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3" marR="68583" marT="0" marB="0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ZA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3" marR="68583" marT="0" marB="0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 gridSpan="6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en-US" sz="1400" b="1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Ownership additional (BEE) Results</a:t>
                      </a:r>
                      <a:endParaRPr kumimoji="0" lang="en-ZA" sz="1400" b="1" kern="1200" dirty="0" smtClean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3" marR="68583" marT="0" marB="0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ZA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3" marR="68583" marT="0" marB="0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ZA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3" marR="68583" marT="0" marB="0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ZA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3" marR="68583" marT="0" marB="0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ZA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3" marR="68583" marT="0" marB="0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ZA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3" marR="68583" marT="0" marB="0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en-US" sz="1100" b="1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Compliance status </a:t>
                      </a:r>
                      <a:endParaRPr lang="en-ZA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3" marR="68583" marT="0" marB="0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  <a:tr h="834918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b="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</a:rPr>
                        <a:t>Economic Interest</a:t>
                      </a:r>
                      <a:endParaRPr lang="en-ZA" sz="1100" b="0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3" marR="68583" marT="0" marB="0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</a:rPr>
                        <a:t>Voting Rights</a:t>
                      </a:r>
                      <a:endParaRPr lang="en-ZA" sz="1100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3" marR="68583" marT="0" marB="0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</a:rPr>
                        <a:t>Sustainability</a:t>
                      </a:r>
                      <a:endParaRPr lang="en-ZA" sz="1100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3" marR="68583" marT="0" marB="0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</a:rPr>
                        <a:t>All Value Chain </a:t>
                      </a:r>
                      <a:r>
                        <a:rPr lang="en-US" sz="110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</a:rPr>
                        <a:t>Segments</a:t>
                      </a:r>
                      <a:endParaRPr lang="en-ZA" sz="1100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3" marR="68583" marT="0" marB="0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</a:rPr>
                        <a:t>Voting </a:t>
                      </a:r>
                      <a:r>
                        <a:rPr lang="en-US" sz="110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</a:rPr>
                        <a:t>Rights </a:t>
                      </a:r>
                      <a:r>
                        <a:rPr lang="en-US" sz="11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</a:rPr>
                        <a:t>of </a:t>
                      </a:r>
                      <a:r>
                        <a:rPr lang="en-US" sz="110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</a:rPr>
                        <a:t>Black Women</a:t>
                      </a:r>
                      <a:endParaRPr lang="en-ZA" sz="1100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3" marR="68583" marT="0" marB="0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</a:rPr>
                        <a:t>Economic Interest </a:t>
                      </a:r>
                      <a:r>
                        <a:rPr lang="en-US" sz="110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</a:rPr>
                        <a:t>Black Women</a:t>
                      </a:r>
                      <a:endParaRPr lang="en-ZA" sz="1100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3" marR="68583" marT="0" marB="0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</a:rPr>
                        <a:t>Black </a:t>
                      </a:r>
                      <a:r>
                        <a:rPr lang="en-US" sz="110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</a:rPr>
                        <a:t>Designated Groups</a:t>
                      </a:r>
                      <a:endParaRPr lang="en-ZA" sz="1100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3" marR="68583" marT="0" marB="0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</a:rPr>
                        <a:t>Ownership </a:t>
                      </a:r>
                      <a:r>
                        <a:rPr lang="en-US" sz="110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</a:rPr>
                        <a:t>Fulfillment</a:t>
                      </a:r>
                      <a:endParaRPr lang="en-ZA" sz="1100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3" marR="68583" marT="0" marB="0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</a:rPr>
                        <a:t>Net </a:t>
                      </a:r>
                      <a:r>
                        <a:rPr lang="en-US" sz="110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</a:rPr>
                        <a:t>Value</a:t>
                      </a:r>
                      <a:endParaRPr lang="en-ZA" sz="1100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3" marR="68583" marT="0" marB="0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</a:rPr>
                        <a:t>New </a:t>
                      </a:r>
                      <a:r>
                        <a:rPr lang="en-US" sz="110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</a:rPr>
                        <a:t>Entrants Value</a:t>
                      </a:r>
                      <a:endParaRPr lang="en-ZA" sz="1100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3" marR="68583" marT="0" marB="0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</a:rPr>
                        <a:t>Compliance </a:t>
                      </a:r>
                      <a:r>
                        <a:rPr lang="en-US" sz="110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</a:rPr>
                        <a:t>Level</a:t>
                      </a:r>
                      <a:endParaRPr lang="en-ZA" sz="1100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3" marR="68583" marT="0" marB="0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  <a:tr h="65525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b="1" dirty="0">
                          <a:solidFill>
                            <a:schemeClr val="tx2"/>
                          </a:solidFill>
                          <a:effectLst/>
                        </a:rPr>
                        <a:t>18.91%</a:t>
                      </a:r>
                      <a:endParaRPr lang="en-ZA" sz="1100" b="1" dirty="0">
                        <a:solidFill>
                          <a:schemeClr val="tx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3" marR="68583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b="1" dirty="0">
                          <a:solidFill>
                            <a:schemeClr val="tx2"/>
                          </a:solidFill>
                          <a:effectLst/>
                        </a:rPr>
                        <a:t>18.29%</a:t>
                      </a:r>
                      <a:endParaRPr lang="en-ZA" sz="1100" b="1" dirty="0">
                        <a:solidFill>
                          <a:schemeClr val="tx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3" marR="68583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b="1" dirty="0">
                          <a:solidFill>
                            <a:schemeClr val="tx2"/>
                          </a:solidFill>
                          <a:effectLst/>
                        </a:rPr>
                        <a:t>90%</a:t>
                      </a:r>
                      <a:endParaRPr lang="en-ZA" sz="1100" b="1" dirty="0">
                        <a:solidFill>
                          <a:schemeClr val="tx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3" marR="68583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b="1" dirty="0">
                          <a:solidFill>
                            <a:schemeClr val="tx2"/>
                          </a:solidFill>
                          <a:effectLst/>
                        </a:rPr>
                        <a:t>100%</a:t>
                      </a:r>
                      <a:endParaRPr lang="en-ZA" sz="1100" b="1" dirty="0">
                        <a:solidFill>
                          <a:schemeClr val="tx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3" marR="68583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b="1" dirty="0">
                          <a:solidFill>
                            <a:schemeClr val="tx2"/>
                          </a:solidFill>
                          <a:effectLst/>
                        </a:rPr>
                        <a:t>7.31%</a:t>
                      </a:r>
                      <a:endParaRPr lang="en-ZA" sz="1100" b="1" dirty="0">
                        <a:solidFill>
                          <a:schemeClr val="tx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3" marR="68583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b="1" dirty="0" smtClean="0">
                          <a:solidFill>
                            <a:schemeClr val="tx2"/>
                          </a:solidFill>
                          <a:effectLst/>
                        </a:rPr>
                        <a:t>6.72</a:t>
                      </a:r>
                      <a:r>
                        <a:rPr lang="en-US" sz="1100" b="1" dirty="0">
                          <a:solidFill>
                            <a:schemeClr val="tx2"/>
                          </a:solidFill>
                          <a:effectLst/>
                        </a:rPr>
                        <a:t>%</a:t>
                      </a:r>
                      <a:endParaRPr lang="en-ZA" sz="1100" b="1" dirty="0">
                        <a:solidFill>
                          <a:schemeClr val="tx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3" marR="68583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b="1" dirty="0">
                          <a:solidFill>
                            <a:schemeClr val="tx2"/>
                          </a:solidFill>
                          <a:effectLst/>
                        </a:rPr>
                        <a:t>6.09%</a:t>
                      </a:r>
                      <a:endParaRPr lang="en-ZA" sz="1100" b="1" dirty="0">
                        <a:solidFill>
                          <a:schemeClr val="tx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3" marR="68583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b="1" dirty="0">
                          <a:solidFill>
                            <a:schemeClr val="tx2"/>
                          </a:solidFill>
                          <a:effectLst/>
                        </a:rPr>
                        <a:t>0%</a:t>
                      </a:r>
                      <a:endParaRPr lang="en-ZA" sz="1100" b="1" dirty="0">
                        <a:solidFill>
                          <a:schemeClr val="tx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3" marR="68583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 b="1" dirty="0">
                          <a:solidFill>
                            <a:schemeClr val="tx2"/>
                          </a:solidFill>
                          <a:effectLst/>
                        </a:rPr>
                        <a:t>12.74%</a:t>
                      </a:r>
                      <a:endParaRPr lang="en-ZA" sz="1000" b="1" dirty="0">
                        <a:solidFill>
                          <a:schemeClr val="tx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3" marR="68583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b="1" dirty="0">
                          <a:solidFill>
                            <a:schemeClr val="tx2"/>
                          </a:solidFill>
                          <a:effectLst/>
                        </a:rPr>
                        <a:t>5.94%</a:t>
                      </a:r>
                      <a:endParaRPr lang="en-ZA" sz="1100" b="1" dirty="0">
                        <a:solidFill>
                          <a:schemeClr val="tx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3" marR="68583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100" b="1" dirty="0" smtClean="0">
                        <a:solidFill>
                          <a:schemeClr val="tx2"/>
                        </a:solidFill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b="1" dirty="0" smtClean="0">
                          <a:solidFill>
                            <a:schemeClr val="tx2"/>
                          </a:solidFill>
                          <a:effectLst/>
                        </a:rPr>
                        <a:t>50%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ZA" sz="1100" b="1" dirty="0">
                        <a:solidFill>
                          <a:schemeClr val="tx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3" marR="68583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4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3775" y="6305550"/>
            <a:ext cx="457200" cy="476250"/>
          </a:xfrm>
        </p:spPr>
        <p:txBody>
          <a:bodyPr/>
          <a:lstStyle/>
          <a:p>
            <a:pPr>
              <a:defRPr/>
            </a:pPr>
            <a:fld id="{3A162835-59EA-4B74-9419-F93504948B26}" type="slidenum">
              <a:rPr lang="en-ZA">
                <a:solidFill>
                  <a:schemeClr val="tx1"/>
                </a:solidFill>
              </a:rPr>
              <a:pPr>
                <a:defRPr/>
              </a:pPr>
              <a:t>4</a:t>
            </a:fld>
            <a:endParaRPr lang="en-ZA">
              <a:solidFill>
                <a:schemeClr val="tx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990600" y="2819400"/>
            <a:ext cx="8001000" cy="3323987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  <a:prstDash val="dash"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b="1" dirty="0">
                <a:latin typeface="+mn-lt"/>
                <a:cs typeface="+mn-cs"/>
              </a:rPr>
              <a:t>Other Observations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1400" dirty="0">
                <a:latin typeface="+mn-lt"/>
                <a:cs typeface="+mn-cs"/>
              </a:rPr>
              <a:t>It is the </a:t>
            </a:r>
            <a:r>
              <a:rPr lang="en-US" sz="1400" b="1" dirty="0">
                <a:latin typeface="+mn-lt"/>
                <a:cs typeface="+mn-cs"/>
              </a:rPr>
              <a:t>second – highest scoring </a:t>
            </a:r>
            <a:r>
              <a:rPr lang="en-US" sz="1400" dirty="0">
                <a:latin typeface="+mn-lt"/>
                <a:cs typeface="+mn-cs"/>
              </a:rPr>
              <a:t>LFC element.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1400" dirty="0">
                <a:latin typeface="+mn-lt"/>
                <a:cs typeface="+mn-cs"/>
              </a:rPr>
              <a:t>The average effective black shareholding is </a:t>
            </a:r>
            <a:r>
              <a:rPr lang="en-US" sz="1400" b="1" dirty="0">
                <a:latin typeface="+mn-lt"/>
                <a:cs typeface="+mn-cs"/>
              </a:rPr>
              <a:t>18.91</a:t>
            </a:r>
            <a:r>
              <a:rPr lang="en-US" sz="1400" b="1" dirty="0" smtClean="0">
                <a:latin typeface="+mn-lt"/>
                <a:cs typeface="+mn-cs"/>
              </a:rPr>
              <a:t>%  of the 25% target</a:t>
            </a:r>
            <a:endParaRPr lang="en-US" sz="1400" b="1" dirty="0">
              <a:latin typeface="+mn-lt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1400" dirty="0">
                <a:latin typeface="+mn-lt"/>
                <a:cs typeface="+mn-cs"/>
              </a:rPr>
              <a:t>Black women representation is </a:t>
            </a:r>
            <a:r>
              <a:rPr lang="en-US" sz="1400" b="1" dirty="0">
                <a:latin typeface="+mn-lt"/>
                <a:cs typeface="+mn-cs"/>
              </a:rPr>
              <a:t>6.72%.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1400" b="1" dirty="0">
                <a:latin typeface="+mn-lt"/>
                <a:cs typeface="+mn-cs"/>
              </a:rPr>
              <a:t>None</a:t>
            </a:r>
            <a:r>
              <a:rPr lang="en-US" sz="1400" dirty="0">
                <a:latin typeface="+mn-lt"/>
                <a:cs typeface="+mn-cs"/>
              </a:rPr>
              <a:t> of the black shareholders have </a:t>
            </a:r>
            <a:r>
              <a:rPr lang="en-US" sz="1400" b="1" dirty="0">
                <a:latin typeface="+mn-lt"/>
                <a:cs typeface="+mn-cs"/>
              </a:rPr>
              <a:t>fully fulfilled obligations </a:t>
            </a:r>
            <a:r>
              <a:rPr lang="en-US" sz="1400" dirty="0">
                <a:latin typeface="+mn-lt"/>
                <a:cs typeface="+mn-cs"/>
              </a:rPr>
              <a:t>of </a:t>
            </a:r>
            <a:r>
              <a:rPr lang="en-US" sz="1400" dirty="0" smtClean="0">
                <a:latin typeface="+mn-lt"/>
                <a:cs typeface="+mn-cs"/>
              </a:rPr>
              <a:t>ownership except for one Oil company.</a:t>
            </a:r>
            <a:endParaRPr lang="en-US" sz="1400" dirty="0">
              <a:latin typeface="+mn-lt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1400" dirty="0">
                <a:latin typeface="+mn-lt"/>
                <a:cs typeface="+mn-cs"/>
              </a:rPr>
              <a:t>Most of the </a:t>
            </a:r>
            <a:r>
              <a:rPr lang="en-US" sz="1400" b="1" dirty="0">
                <a:latin typeface="+mn-lt"/>
                <a:cs typeface="+mn-cs"/>
              </a:rPr>
              <a:t>black women ownership is as trust beneficiaries or junior consortium partners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dirty="0">
                <a:latin typeface="+mn-lt"/>
                <a:cs typeface="+mn-cs"/>
              </a:rPr>
              <a:t> i.e. there is no attendant participation as shareholders.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1400" b="1" dirty="0">
                <a:latin typeface="+mn-lt"/>
                <a:cs typeface="+mn-cs"/>
              </a:rPr>
              <a:t>White women largely excluded </a:t>
            </a:r>
            <a:r>
              <a:rPr lang="en-US" sz="1400" dirty="0">
                <a:latin typeface="+mn-lt"/>
                <a:cs typeface="+mn-cs"/>
              </a:rPr>
              <a:t>from all deals.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1400" dirty="0">
                <a:latin typeface="+mn-lt"/>
                <a:cs typeface="+mn-cs"/>
              </a:rPr>
              <a:t>So far </a:t>
            </a:r>
            <a:r>
              <a:rPr lang="en-US" sz="1400" b="1" dirty="0">
                <a:latin typeface="+mn-lt"/>
                <a:cs typeface="+mn-cs"/>
              </a:rPr>
              <a:t>only a trickle dividend</a:t>
            </a:r>
            <a:r>
              <a:rPr lang="en-US" sz="1400" dirty="0">
                <a:latin typeface="+mn-lt"/>
                <a:cs typeface="+mn-cs"/>
              </a:rPr>
              <a:t> received by most.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1400" dirty="0">
                <a:latin typeface="+mn-lt"/>
                <a:cs typeface="+mn-cs"/>
              </a:rPr>
              <a:t>Most of the </a:t>
            </a:r>
            <a:r>
              <a:rPr lang="en-US" sz="1400" b="1" dirty="0">
                <a:latin typeface="+mn-lt"/>
                <a:cs typeface="+mn-cs"/>
              </a:rPr>
              <a:t>black shareholders are passive</a:t>
            </a:r>
            <a:r>
              <a:rPr lang="en-US" sz="1400" dirty="0">
                <a:latin typeface="+mn-lt"/>
                <a:cs typeface="+mn-cs"/>
              </a:rPr>
              <a:t>, serial investors than active entrepreneurs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1400" dirty="0">
                <a:latin typeface="+mn-lt"/>
                <a:cs typeface="+mn-cs"/>
              </a:rPr>
              <a:t>Most of the </a:t>
            </a:r>
            <a:r>
              <a:rPr lang="en-US" sz="1400" b="1" dirty="0">
                <a:latin typeface="+mn-lt"/>
                <a:cs typeface="+mn-cs"/>
              </a:rPr>
              <a:t>deals are relatively clean </a:t>
            </a:r>
            <a:r>
              <a:rPr lang="en-US" sz="1400" dirty="0">
                <a:latin typeface="+mn-lt"/>
                <a:cs typeface="+mn-cs"/>
              </a:rPr>
              <a:t>- with no contentious clauses </a:t>
            </a:r>
            <a:r>
              <a:rPr lang="en-US" sz="1400" b="1" dirty="0">
                <a:latin typeface="+mn-lt"/>
                <a:cs typeface="+mn-cs"/>
              </a:rPr>
              <a:t>and Black shareholders experience </a:t>
            </a:r>
            <a:r>
              <a:rPr lang="en-US" sz="1400" dirty="0">
                <a:latin typeface="+mn-lt"/>
                <a:cs typeface="+mn-cs"/>
              </a:rPr>
              <a:t>owing partly to </a:t>
            </a:r>
            <a:r>
              <a:rPr lang="en-US" sz="1400" b="1" dirty="0">
                <a:latin typeface="+mn-lt"/>
                <a:cs typeface="+mn-cs"/>
              </a:rPr>
              <a:t>B-BBEE</a:t>
            </a:r>
            <a:r>
              <a:rPr lang="en-US" sz="1400" dirty="0">
                <a:latin typeface="+mn-lt"/>
                <a:cs typeface="+mn-cs"/>
              </a:rPr>
              <a:t> reviews over the past few years.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1400" b="1" dirty="0">
                <a:latin typeface="+mj-lt"/>
              </a:rPr>
              <a:t>Voting pool arrangements </a:t>
            </a:r>
            <a:r>
              <a:rPr lang="en-US" sz="1400" dirty="0">
                <a:latin typeface="+mj-lt"/>
              </a:rPr>
              <a:t>sometimes cause tension among black shareholders.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1400" dirty="0">
                <a:latin typeface="+mj-lt"/>
              </a:rPr>
              <a:t> </a:t>
            </a:r>
            <a:r>
              <a:rPr lang="en-US" sz="1400" dirty="0">
                <a:latin typeface="+mj-lt"/>
                <a:cs typeface="+mn-cs"/>
              </a:rPr>
              <a:t>Some </a:t>
            </a:r>
            <a:r>
              <a:rPr lang="en-US" sz="1400" b="1" dirty="0">
                <a:latin typeface="+mj-lt"/>
                <a:cs typeface="+mn-cs"/>
              </a:rPr>
              <a:t>errors/alternative interpretations  on some BEE certificates </a:t>
            </a:r>
            <a:r>
              <a:rPr lang="en-US" sz="1400" dirty="0">
                <a:latin typeface="+mj-lt"/>
                <a:cs typeface="+mn-cs"/>
              </a:rPr>
              <a:t>point to complexity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1400" b="1" dirty="0">
                <a:latin typeface="+mn-lt"/>
                <a:cs typeface="+mn-cs"/>
              </a:rPr>
              <a:t>Impasse in all the problematic deals</a:t>
            </a:r>
            <a:r>
              <a:rPr lang="en-US" sz="1400" dirty="0">
                <a:latin typeface="+mn-lt"/>
                <a:cs typeface="+mn-cs"/>
              </a:rPr>
              <a:t> until review. </a:t>
            </a:r>
            <a:r>
              <a:rPr lang="en-US" sz="1400" dirty="0" smtClean="0">
                <a:latin typeface="+mn-lt"/>
                <a:cs typeface="+mn-cs"/>
              </a:rPr>
              <a:t>.</a:t>
            </a:r>
            <a:endParaRPr lang="en-US" sz="1400" dirty="0">
              <a:latin typeface="+mn-lt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2"/>
          <p:cNvSpPr txBox="1">
            <a:spLocks/>
          </p:cNvSpPr>
          <p:nvPr/>
        </p:nvSpPr>
        <p:spPr>
          <a:xfrm>
            <a:off x="323850" y="188913"/>
            <a:ext cx="8424863" cy="719137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 2"/>
              <a:buNone/>
              <a:tabLst/>
              <a:defRPr/>
            </a:pPr>
            <a:endParaRPr kumimoji="0" lang="en-ZA" sz="32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3775" y="6305550"/>
            <a:ext cx="457200" cy="476250"/>
          </a:xfrm>
        </p:spPr>
        <p:txBody>
          <a:bodyPr/>
          <a:lstStyle/>
          <a:p>
            <a:pPr>
              <a:defRPr/>
            </a:pPr>
            <a:fld id="{3A162835-59EA-4B74-9419-F93504948B26}" type="slidenum">
              <a:rPr lang="en-ZA">
                <a:solidFill>
                  <a:schemeClr val="tx1"/>
                </a:solidFill>
              </a:rPr>
              <a:pPr>
                <a:defRPr/>
              </a:pPr>
              <a:t>5</a:t>
            </a:fld>
            <a:endParaRPr lang="en-ZA">
              <a:solidFill>
                <a:schemeClr val="tx1"/>
              </a:solidFill>
            </a:endParaRPr>
          </a:p>
        </p:txBody>
      </p:sp>
      <p:sp>
        <p:nvSpPr>
          <p:cNvPr id="16" name="Text Placeholder 2"/>
          <p:cNvSpPr txBox="1">
            <a:spLocks/>
          </p:cNvSpPr>
          <p:nvPr/>
        </p:nvSpPr>
        <p:spPr>
          <a:xfrm>
            <a:off x="990600" y="836613"/>
            <a:ext cx="3436938" cy="639762"/>
          </a:xfrm>
          <a:prstGeom prst="rect">
            <a:avLst/>
          </a:prstGeom>
          <a:noFill/>
          <a:ln>
            <a:noFill/>
          </a:ln>
        </p:spPr>
        <p:txBody>
          <a:bodyPr>
            <a:noAutofit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 2"/>
              <a:buNone/>
              <a:tabLst/>
              <a:defRPr/>
            </a:pPr>
            <a:r>
              <a:rPr kumimoji="0" lang="en-US" sz="200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Directors &amp; Executives by Race &amp; Gender</a:t>
            </a:r>
            <a:endParaRPr kumimoji="0" lang="en-ZA" sz="200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7" name="Text Placeholder 3"/>
          <p:cNvSpPr txBox="1">
            <a:spLocks/>
          </p:cNvSpPr>
          <p:nvPr/>
        </p:nvSpPr>
        <p:spPr>
          <a:xfrm>
            <a:off x="4724400" y="838200"/>
            <a:ext cx="4022725" cy="639762"/>
          </a:xfrm>
          <a:prstGeom prst="rect">
            <a:avLst/>
          </a:prstGeom>
          <a:noFill/>
          <a:ln>
            <a:noFill/>
          </a:ln>
        </p:spPr>
        <p:txBody>
          <a:bodyPr>
            <a:normAutofit fontScale="70000" lnSpcReduction="20000"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 2"/>
              <a:buNone/>
              <a:tabLst/>
              <a:defRPr/>
            </a:pPr>
            <a:r>
              <a:rPr kumimoji="0" lang="en-US" sz="320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Contrasting HDSA responsibility Levels</a:t>
            </a:r>
            <a:endParaRPr kumimoji="0" lang="en-ZA" sz="320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aphicFrame>
        <p:nvGraphicFramePr>
          <p:cNvPr id="18" name="Content Placeholder 9"/>
          <p:cNvGraphicFramePr>
            <a:graphicFrameLocks/>
          </p:cNvGraphicFramePr>
          <p:nvPr/>
        </p:nvGraphicFramePr>
        <p:xfrm>
          <a:off x="990599" y="1560513"/>
          <a:ext cx="3886200" cy="143986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13101"/>
                <a:gridCol w="352263"/>
                <a:gridCol w="436081"/>
                <a:gridCol w="389402"/>
                <a:gridCol w="384090"/>
                <a:gridCol w="384090"/>
                <a:gridCol w="365892"/>
                <a:gridCol w="348469"/>
                <a:gridCol w="328722"/>
                <a:gridCol w="384090"/>
              </a:tblGrid>
              <a:tr h="262413">
                <a:tc gridSpan="7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ZA" sz="9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RACE</a:t>
                      </a:r>
                      <a:endParaRPr lang="en-ZA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294" marR="43294" marT="0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ZA" sz="900" dirty="0" smtClean="0">
                          <a:effectLst/>
                        </a:rPr>
                        <a:t>GENDER</a:t>
                      </a:r>
                      <a:endParaRPr lang="en-ZA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294" marR="43294" marT="0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</a:tr>
              <a:tr h="404583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ZA" sz="8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</a:rPr>
                        <a:t>Category</a:t>
                      </a:r>
                      <a:endParaRPr lang="en-ZA" sz="900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294" marR="43294" marT="0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ZA" sz="700" dirty="0">
                          <a:solidFill>
                            <a:schemeClr val="tx2"/>
                          </a:solidFill>
                          <a:effectLst/>
                        </a:rPr>
                        <a:t>Black</a:t>
                      </a:r>
                      <a:endParaRPr lang="en-ZA" sz="700" dirty="0">
                        <a:solidFill>
                          <a:schemeClr val="tx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294" marR="43294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ZA" sz="700" dirty="0">
                          <a:solidFill>
                            <a:schemeClr val="tx2"/>
                          </a:solidFill>
                          <a:effectLst/>
                        </a:rPr>
                        <a:t>Coloured</a:t>
                      </a:r>
                      <a:endParaRPr lang="en-ZA" sz="700" dirty="0">
                        <a:solidFill>
                          <a:schemeClr val="tx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294" marR="43294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ZA" sz="700" dirty="0">
                          <a:solidFill>
                            <a:schemeClr val="tx2"/>
                          </a:solidFill>
                          <a:effectLst/>
                        </a:rPr>
                        <a:t>Indian</a:t>
                      </a:r>
                      <a:endParaRPr lang="en-ZA" sz="700" dirty="0">
                        <a:solidFill>
                          <a:schemeClr val="tx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294" marR="43294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ZA" sz="700" dirty="0">
                          <a:solidFill>
                            <a:schemeClr val="tx2"/>
                          </a:solidFill>
                          <a:effectLst/>
                        </a:rPr>
                        <a:t>Total 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ZA" sz="700" dirty="0">
                          <a:solidFill>
                            <a:schemeClr val="tx2"/>
                          </a:solidFill>
                          <a:effectLst/>
                        </a:rPr>
                        <a:t> HDSAs</a:t>
                      </a:r>
                      <a:endParaRPr lang="en-ZA" sz="700" dirty="0">
                        <a:solidFill>
                          <a:schemeClr val="tx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294" marR="43294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ZA" sz="700" dirty="0" smtClean="0">
                          <a:solidFill>
                            <a:schemeClr val="tx2"/>
                          </a:solidFill>
                          <a:effectLst/>
                        </a:rPr>
                        <a:t>White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ZA" sz="700" dirty="0" smtClean="0">
                          <a:solidFill>
                            <a:schemeClr val="tx2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foreign</a:t>
                      </a:r>
                      <a:endParaRPr lang="en-ZA" sz="700" dirty="0">
                        <a:solidFill>
                          <a:schemeClr val="tx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294" marR="43294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ZA" sz="700" dirty="0">
                          <a:solidFill>
                            <a:schemeClr val="tx2"/>
                          </a:solidFill>
                          <a:effectLst/>
                        </a:rPr>
                        <a:t>Total</a:t>
                      </a:r>
                      <a:endParaRPr lang="en-ZA" sz="700" dirty="0">
                        <a:solidFill>
                          <a:schemeClr val="tx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294" marR="43294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ZA" sz="700" dirty="0">
                          <a:solidFill>
                            <a:schemeClr val="tx2"/>
                          </a:solidFill>
                          <a:effectLst/>
                        </a:rPr>
                        <a:t>Male</a:t>
                      </a:r>
                      <a:endParaRPr lang="en-ZA" sz="700" dirty="0">
                        <a:solidFill>
                          <a:schemeClr val="tx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294" marR="43294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ZA" sz="700" dirty="0">
                          <a:solidFill>
                            <a:schemeClr val="tx2"/>
                          </a:solidFill>
                          <a:effectLst/>
                        </a:rPr>
                        <a:t>Female</a:t>
                      </a:r>
                      <a:endParaRPr lang="en-ZA" sz="700" dirty="0">
                        <a:solidFill>
                          <a:schemeClr val="tx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294" marR="43294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ZA" sz="700" dirty="0">
                          <a:solidFill>
                            <a:schemeClr val="tx2"/>
                          </a:solidFill>
                          <a:effectLst/>
                        </a:rPr>
                        <a:t>Total</a:t>
                      </a:r>
                      <a:endParaRPr lang="en-ZA" sz="700" dirty="0">
                        <a:solidFill>
                          <a:schemeClr val="tx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294" marR="43294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386433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ZA" sz="8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</a:rPr>
                        <a:t>Directors</a:t>
                      </a:r>
                      <a:endParaRPr lang="en-ZA" sz="900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294" marR="43294" marT="0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ZA" sz="800" dirty="0">
                          <a:solidFill>
                            <a:schemeClr val="tx2"/>
                          </a:solidFill>
                          <a:effectLst/>
                        </a:rPr>
                        <a:t>51.5%</a:t>
                      </a:r>
                      <a:endParaRPr lang="en-ZA" sz="800" dirty="0">
                        <a:solidFill>
                          <a:schemeClr val="tx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294" marR="43294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ZA" sz="800" dirty="0">
                          <a:solidFill>
                            <a:schemeClr val="tx2"/>
                          </a:solidFill>
                          <a:effectLst/>
                        </a:rPr>
                        <a:t>3.0%</a:t>
                      </a:r>
                      <a:endParaRPr lang="en-ZA" sz="800" dirty="0">
                        <a:solidFill>
                          <a:schemeClr val="tx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294" marR="43294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ZA" sz="800" dirty="0">
                          <a:solidFill>
                            <a:schemeClr val="tx2"/>
                          </a:solidFill>
                          <a:effectLst/>
                        </a:rPr>
                        <a:t>4.57</a:t>
                      </a:r>
                      <a:endParaRPr lang="en-ZA" sz="800" dirty="0">
                        <a:solidFill>
                          <a:schemeClr val="tx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294" marR="43294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ZA" sz="800" dirty="0">
                          <a:solidFill>
                            <a:schemeClr val="tx2"/>
                          </a:solidFill>
                          <a:effectLst/>
                        </a:rPr>
                        <a:t>59.1%</a:t>
                      </a:r>
                      <a:endParaRPr lang="en-ZA" sz="800" dirty="0">
                        <a:solidFill>
                          <a:schemeClr val="tx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294" marR="43294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ZA" sz="800" dirty="0">
                          <a:solidFill>
                            <a:schemeClr val="tx2"/>
                          </a:solidFill>
                          <a:effectLst/>
                        </a:rPr>
                        <a:t>40.9%</a:t>
                      </a:r>
                      <a:endParaRPr lang="en-ZA" sz="800" dirty="0">
                        <a:solidFill>
                          <a:schemeClr val="tx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294" marR="43294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ZA" sz="800" dirty="0">
                          <a:solidFill>
                            <a:schemeClr val="tx2"/>
                          </a:solidFill>
                          <a:effectLst/>
                        </a:rPr>
                        <a:t>100%</a:t>
                      </a:r>
                      <a:endParaRPr lang="en-ZA" sz="800" dirty="0">
                        <a:solidFill>
                          <a:schemeClr val="tx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294" marR="43294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ZA" sz="800" dirty="0">
                          <a:solidFill>
                            <a:schemeClr val="tx2"/>
                          </a:solidFill>
                          <a:effectLst/>
                        </a:rPr>
                        <a:t>73%</a:t>
                      </a:r>
                      <a:endParaRPr lang="en-ZA" sz="800" dirty="0">
                        <a:solidFill>
                          <a:schemeClr val="tx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294" marR="43294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ZA" sz="800" dirty="0">
                          <a:solidFill>
                            <a:schemeClr val="tx2"/>
                          </a:solidFill>
                          <a:effectLst/>
                        </a:rPr>
                        <a:t>27%</a:t>
                      </a:r>
                      <a:endParaRPr lang="en-ZA" sz="800" dirty="0">
                        <a:solidFill>
                          <a:schemeClr val="tx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294" marR="43294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ZA" sz="800" dirty="0">
                          <a:solidFill>
                            <a:schemeClr val="tx2"/>
                          </a:solidFill>
                          <a:effectLst/>
                        </a:rPr>
                        <a:t>100%</a:t>
                      </a:r>
                      <a:endParaRPr lang="en-ZA" sz="800" dirty="0">
                        <a:solidFill>
                          <a:schemeClr val="tx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294" marR="43294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386433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ZA" sz="8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</a:rPr>
                        <a:t>Executives</a:t>
                      </a:r>
                      <a:endParaRPr lang="en-ZA" sz="900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294" marR="43294" marT="0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ZA" sz="800" dirty="0">
                          <a:solidFill>
                            <a:schemeClr val="tx2"/>
                          </a:solidFill>
                          <a:effectLst/>
                        </a:rPr>
                        <a:t>32%</a:t>
                      </a:r>
                      <a:endParaRPr lang="en-ZA" sz="800" dirty="0">
                        <a:solidFill>
                          <a:schemeClr val="tx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294" marR="43294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ZA" sz="800" dirty="0">
                          <a:solidFill>
                            <a:schemeClr val="tx2"/>
                          </a:solidFill>
                          <a:effectLst/>
                        </a:rPr>
                        <a:t>13%</a:t>
                      </a:r>
                      <a:endParaRPr lang="en-ZA" sz="800" dirty="0">
                        <a:solidFill>
                          <a:schemeClr val="tx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294" marR="43294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ZA" sz="800" dirty="0">
                          <a:solidFill>
                            <a:schemeClr val="tx2"/>
                          </a:solidFill>
                          <a:effectLst/>
                        </a:rPr>
                        <a:t>8%</a:t>
                      </a:r>
                      <a:endParaRPr lang="en-ZA" sz="800" dirty="0">
                        <a:solidFill>
                          <a:schemeClr val="tx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294" marR="43294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ZA" sz="800" dirty="0">
                          <a:solidFill>
                            <a:schemeClr val="tx2"/>
                          </a:solidFill>
                          <a:effectLst/>
                        </a:rPr>
                        <a:t>53%</a:t>
                      </a:r>
                      <a:endParaRPr lang="en-ZA" sz="800" dirty="0">
                        <a:solidFill>
                          <a:schemeClr val="tx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294" marR="43294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ZA" sz="800" dirty="0" smtClean="0">
                          <a:solidFill>
                            <a:schemeClr val="tx2"/>
                          </a:solidFill>
                          <a:effectLst/>
                        </a:rPr>
                        <a:t>47</a:t>
                      </a:r>
                      <a:r>
                        <a:rPr lang="en-ZA" sz="800" dirty="0">
                          <a:solidFill>
                            <a:schemeClr val="tx2"/>
                          </a:solidFill>
                          <a:effectLst/>
                        </a:rPr>
                        <a:t>%</a:t>
                      </a:r>
                      <a:endParaRPr lang="en-ZA" sz="800" dirty="0">
                        <a:solidFill>
                          <a:schemeClr val="tx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294" marR="43294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ZA" sz="800" dirty="0" smtClean="0">
                          <a:solidFill>
                            <a:schemeClr val="tx2"/>
                          </a:solidFill>
                          <a:effectLst/>
                        </a:rPr>
                        <a:t>100%</a:t>
                      </a:r>
                      <a:endParaRPr lang="en-ZA" sz="800" dirty="0">
                        <a:solidFill>
                          <a:schemeClr val="tx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294" marR="43294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en-ZA" sz="800" kern="12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  <a:p>
                      <a:pPr marL="0" algn="ctr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en-ZA" sz="800" kern="12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78%</a:t>
                      </a:r>
                    </a:p>
                  </a:txBody>
                  <a:tcPr marL="43294" marR="43294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en-ZA" sz="800" kern="12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  <a:p>
                      <a:pPr marL="0" algn="ctr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en-ZA" sz="800" kern="12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22%</a:t>
                      </a:r>
                    </a:p>
                  </a:txBody>
                  <a:tcPr marL="43294" marR="43294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ZA" sz="800" dirty="0">
                          <a:solidFill>
                            <a:schemeClr val="tx2"/>
                          </a:solidFill>
                          <a:effectLst/>
                        </a:rPr>
                        <a:t>100%</a:t>
                      </a:r>
                      <a:endParaRPr lang="en-ZA" sz="800" dirty="0">
                        <a:solidFill>
                          <a:schemeClr val="tx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294" marR="43294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9" name="Content Placeholder 10"/>
          <p:cNvGraphicFramePr>
            <a:graphicFrameLocks/>
          </p:cNvGraphicFramePr>
          <p:nvPr/>
        </p:nvGraphicFramePr>
        <p:xfrm>
          <a:off x="990599" y="3144838"/>
          <a:ext cx="3581401" cy="110331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81852"/>
                <a:gridCol w="442381"/>
                <a:gridCol w="361535"/>
                <a:gridCol w="404799"/>
                <a:gridCol w="352246"/>
                <a:gridCol w="314606"/>
                <a:gridCol w="389884"/>
                <a:gridCol w="429746"/>
                <a:gridCol w="404352"/>
              </a:tblGrid>
              <a:tr h="436281"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ZA" sz="800" dirty="0">
                          <a:effectLst/>
                        </a:rPr>
                        <a:t>EXECUTIVE DIRECTORS</a:t>
                      </a:r>
                      <a:endParaRPr lang="en-ZA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097" marR="43097" marT="0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ZA" sz="800" dirty="0">
                          <a:effectLst/>
                        </a:rPr>
                        <a:t>NON-EXECUTIVE DIRECTORS</a:t>
                      </a:r>
                      <a:endParaRPr lang="en-ZA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097" marR="43097" marT="0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ZA" sz="800" dirty="0">
                          <a:effectLst/>
                        </a:rPr>
                        <a:t>INDEPENDENT DIRECTORS</a:t>
                      </a:r>
                      <a:endParaRPr lang="en-ZA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097" marR="43097" marT="0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</a:tr>
              <a:tr h="436281">
                <a:tc>
                  <a:txBody>
                    <a:bodyPr/>
                    <a:lstStyle/>
                    <a:p>
                      <a:pPr marL="0" algn="ctr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en-ZA" sz="800" kern="12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Total Overall</a:t>
                      </a:r>
                    </a:p>
                  </a:txBody>
                  <a:tcPr marL="43097" marR="43097" marT="0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ZA" sz="800" dirty="0">
                          <a:solidFill>
                            <a:schemeClr val="tx2"/>
                          </a:solidFill>
                          <a:effectLst/>
                        </a:rPr>
                        <a:t>Total HDSA</a:t>
                      </a:r>
                      <a:endParaRPr lang="en-ZA" sz="800" dirty="0">
                        <a:solidFill>
                          <a:schemeClr val="tx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097" marR="43097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ZA" sz="800" dirty="0">
                          <a:solidFill>
                            <a:schemeClr val="tx2"/>
                          </a:solidFill>
                          <a:effectLst/>
                        </a:rPr>
                        <a:t>Total White</a:t>
                      </a:r>
                      <a:endParaRPr lang="en-ZA" sz="800" dirty="0">
                        <a:solidFill>
                          <a:schemeClr val="tx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097" marR="43097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ZA" sz="800" dirty="0">
                          <a:solidFill>
                            <a:schemeClr val="tx2"/>
                          </a:solidFill>
                          <a:effectLst/>
                        </a:rPr>
                        <a:t>Total Overall</a:t>
                      </a:r>
                      <a:endParaRPr lang="en-ZA" sz="800" dirty="0">
                        <a:solidFill>
                          <a:schemeClr val="tx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097" marR="43097" marT="0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ZA" sz="800" dirty="0">
                          <a:solidFill>
                            <a:schemeClr val="tx2"/>
                          </a:solidFill>
                          <a:effectLst/>
                        </a:rPr>
                        <a:t>Total HDSA</a:t>
                      </a:r>
                      <a:endParaRPr lang="en-ZA" sz="800" dirty="0">
                        <a:solidFill>
                          <a:schemeClr val="tx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097" marR="43097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ZA" sz="800" dirty="0">
                          <a:solidFill>
                            <a:schemeClr val="tx2"/>
                          </a:solidFill>
                          <a:effectLst/>
                        </a:rPr>
                        <a:t>Total White</a:t>
                      </a:r>
                      <a:endParaRPr lang="en-ZA" sz="800" dirty="0">
                        <a:solidFill>
                          <a:schemeClr val="tx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097" marR="43097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ZA" sz="800" dirty="0">
                          <a:solidFill>
                            <a:schemeClr val="tx2"/>
                          </a:solidFill>
                          <a:effectLst/>
                        </a:rPr>
                        <a:t>Total Overall </a:t>
                      </a:r>
                      <a:endParaRPr lang="en-ZA" sz="800" dirty="0">
                        <a:solidFill>
                          <a:schemeClr val="tx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097" marR="43097" marT="0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ZA" sz="800" dirty="0">
                          <a:solidFill>
                            <a:schemeClr val="tx2"/>
                          </a:solidFill>
                          <a:effectLst/>
                        </a:rPr>
                        <a:t>Total HDSA</a:t>
                      </a:r>
                      <a:endParaRPr lang="en-ZA" sz="800" dirty="0">
                        <a:solidFill>
                          <a:schemeClr val="tx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097" marR="43097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ZA" sz="800" dirty="0">
                          <a:solidFill>
                            <a:schemeClr val="tx2"/>
                          </a:solidFill>
                          <a:effectLst/>
                        </a:rPr>
                        <a:t>Total White</a:t>
                      </a:r>
                      <a:endParaRPr lang="en-ZA" sz="800" dirty="0">
                        <a:solidFill>
                          <a:schemeClr val="tx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097" marR="43097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230750">
                <a:tc>
                  <a:txBody>
                    <a:bodyPr/>
                    <a:lstStyle/>
                    <a:p>
                      <a:pPr marL="0" algn="ctr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en-ZA" sz="800" kern="12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31%</a:t>
                      </a:r>
                    </a:p>
                  </a:txBody>
                  <a:tcPr marL="43097" marR="43097" marT="0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ZA" sz="900" dirty="0">
                          <a:solidFill>
                            <a:schemeClr val="tx2"/>
                          </a:solidFill>
                          <a:effectLst/>
                        </a:rPr>
                        <a:t>14%</a:t>
                      </a:r>
                      <a:endParaRPr lang="en-ZA" sz="1000" dirty="0">
                        <a:solidFill>
                          <a:schemeClr val="tx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097" marR="43097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ZA" sz="900" dirty="0">
                          <a:solidFill>
                            <a:schemeClr val="tx2"/>
                          </a:solidFill>
                          <a:effectLst/>
                        </a:rPr>
                        <a:t>17%</a:t>
                      </a:r>
                      <a:endParaRPr lang="en-ZA" sz="1000" dirty="0">
                        <a:solidFill>
                          <a:schemeClr val="tx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097" marR="43097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ZA" sz="900" dirty="0">
                          <a:solidFill>
                            <a:schemeClr val="tx2"/>
                          </a:solidFill>
                          <a:effectLst/>
                        </a:rPr>
                        <a:t>64%</a:t>
                      </a:r>
                      <a:endParaRPr lang="en-ZA" sz="1000" dirty="0">
                        <a:solidFill>
                          <a:schemeClr val="tx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097" marR="43097" marT="0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ZA" sz="900" dirty="0">
                          <a:solidFill>
                            <a:schemeClr val="tx2"/>
                          </a:solidFill>
                          <a:effectLst/>
                        </a:rPr>
                        <a:t>40%</a:t>
                      </a:r>
                      <a:endParaRPr lang="en-ZA" sz="1000" dirty="0">
                        <a:solidFill>
                          <a:schemeClr val="tx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097" marR="43097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ZA" sz="900" dirty="0">
                          <a:solidFill>
                            <a:schemeClr val="tx2"/>
                          </a:solidFill>
                          <a:effectLst/>
                        </a:rPr>
                        <a:t>24%</a:t>
                      </a:r>
                      <a:endParaRPr lang="en-ZA" sz="1000" dirty="0">
                        <a:solidFill>
                          <a:schemeClr val="tx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097" marR="43097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ZA" sz="900" dirty="0">
                          <a:solidFill>
                            <a:schemeClr val="tx2"/>
                          </a:solidFill>
                          <a:effectLst/>
                        </a:rPr>
                        <a:t>5%</a:t>
                      </a:r>
                      <a:endParaRPr lang="en-ZA" sz="1000" dirty="0">
                        <a:solidFill>
                          <a:schemeClr val="tx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097" marR="43097" marT="0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ZA" sz="900" dirty="0">
                          <a:solidFill>
                            <a:schemeClr val="tx2"/>
                          </a:solidFill>
                          <a:effectLst/>
                        </a:rPr>
                        <a:t>5%</a:t>
                      </a:r>
                      <a:endParaRPr lang="en-ZA" sz="1000" dirty="0">
                        <a:solidFill>
                          <a:schemeClr val="tx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097" marR="43097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ZA" sz="900" dirty="0">
                          <a:solidFill>
                            <a:schemeClr val="tx2"/>
                          </a:solidFill>
                          <a:effectLst/>
                        </a:rPr>
                        <a:t>0</a:t>
                      </a:r>
                      <a:endParaRPr lang="en-ZA" sz="1000" dirty="0">
                        <a:solidFill>
                          <a:schemeClr val="tx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097" marR="43097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20" name="Slide Number Placeholder 8"/>
          <p:cNvSpPr txBox="1">
            <a:spLocks/>
          </p:cNvSpPr>
          <p:nvPr/>
        </p:nvSpPr>
        <p:spPr>
          <a:xfrm>
            <a:off x="8613775" y="6305550"/>
            <a:ext cx="457200" cy="476250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FCDCE85-4E08-428D-B04F-26B0AB754651}" type="slidenum">
              <a:rPr kumimoji="0" lang="en-ZA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ZA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1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ZA">
              <a:latin typeface="Gill Sans MT" pitchFamily="34" charset="0"/>
            </a:endParaRPr>
          </a:p>
        </p:txBody>
      </p:sp>
      <p:pic>
        <p:nvPicPr>
          <p:cNvPr id="22" name="Picture 1"/>
          <p:cNvPicPr>
            <a:picLocks noChangeAspect="1" noChangeArrowheads="1"/>
          </p:cNvPicPr>
          <p:nvPr/>
        </p:nvPicPr>
        <p:blipFill>
          <a:blip r:embed="rId3" cstate="print">
            <a:extLst/>
          </a:blip>
          <a:srcRect/>
          <a:stretch>
            <a:fillRect/>
          </a:stretch>
        </p:blipFill>
        <p:spPr bwMode="auto">
          <a:xfrm>
            <a:off x="4860032" y="1950827"/>
            <a:ext cx="4176464" cy="2346647"/>
          </a:xfrm>
          <a:prstGeom prst="rect">
            <a:avLst/>
          </a:prstGeom>
          <a:noFill/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  <a:extLst/>
        </p:spPr>
      </p:pic>
      <p:sp>
        <p:nvSpPr>
          <p:cNvPr id="23" name="TextBox 22"/>
          <p:cNvSpPr txBox="1"/>
          <p:nvPr/>
        </p:nvSpPr>
        <p:spPr>
          <a:xfrm>
            <a:off x="4876800" y="1489075"/>
            <a:ext cx="4087813" cy="4619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dirty="0">
                <a:solidFill>
                  <a:schemeClr val="accent3">
                    <a:lumMod val="75000"/>
                  </a:schemeClr>
                </a:solidFill>
                <a:latin typeface="+mn-lt"/>
                <a:cs typeface="+mn-cs"/>
              </a:rPr>
              <a:t>The Participation, Job Content and Budget Responsibility levels of the HDSA’s and depicting the imbalance:</a:t>
            </a:r>
            <a:endParaRPr lang="en-ZA" sz="1200" dirty="0">
              <a:solidFill>
                <a:schemeClr val="accent3">
                  <a:lumMod val="75000"/>
                </a:schemeClr>
              </a:solidFill>
              <a:latin typeface="+mn-lt"/>
              <a:cs typeface="+mn-cs"/>
            </a:endParaRPr>
          </a:p>
        </p:txBody>
      </p:sp>
      <p:sp>
        <p:nvSpPr>
          <p:cNvPr id="24" name="Text Placeholder 2"/>
          <p:cNvSpPr txBox="1">
            <a:spLocks/>
          </p:cNvSpPr>
          <p:nvPr/>
        </p:nvSpPr>
        <p:spPr>
          <a:xfrm>
            <a:off x="990600" y="188913"/>
            <a:ext cx="6400800" cy="698500"/>
          </a:xfrm>
          <a:prstGeom prst="rect">
            <a:avLst/>
          </a:prstGeom>
          <a:ln w="10795">
            <a:noFill/>
            <a:prstDash val="dash"/>
            <a:miter lim="800000"/>
          </a:ln>
        </p:spPr>
        <p:txBody>
          <a:bodyPr>
            <a:normAutofit/>
          </a:bodyPr>
          <a:lstStyle>
            <a:lvl1pPr marL="393192" indent="-274320" algn="l" rtl="0" eaLnBrk="1" latinLnBrk="0" hangingPunct="1">
              <a:lnSpc>
                <a:spcPct val="100000"/>
              </a:lnSpc>
              <a:spcBef>
                <a:spcPts val="7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37744" algn="l" rtl="0" eaLnBrk="1" latinLnBrk="0" hangingPunct="1">
              <a:lnSpc>
                <a:spcPct val="100000"/>
              </a:lnSpc>
              <a:spcBef>
                <a:spcPts val="700"/>
              </a:spcBef>
              <a:buClr>
                <a:schemeClr val="accent1"/>
              </a:buClr>
              <a:buFont typeface="Verdana"/>
              <a:buChar char="◦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86968" indent="-228600" algn="l" rtl="0" eaLnBrk="1" latinLnBrk="0" hangingPunct="1">
              <a:lnSpc>
                <a:spcPct val="100000"/>
              </a:lnSpc>
              <a:spcBef>
                <a:spcPts val="700"/>
              </a:spcBef>
              <a:buClr>
                <a:schemeClr val="accent2"/>
              </a:buClr>
              <a:buFont typeface="Wingdings 2"/>
              <a:buChar char="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173736" algn="l" rtl="0" eaLnBrk="1" latinLnBrk="0" hangingPunct="1">
              <a:lnSpc>
                <a:spcPct val="100000"/>
              </a:lnSpc>
              <a:spcBef>
                <a:spcPts val="700"/>
              </a:spcBef>
              <a:buClr>
                <a:schemeClr val="accent3"/>
              </a:buClr>
              <a:buFont typeface="Wingdings 2"/>
              <a:buChar char="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98448" indent="-182880" algn="l" rtl="0" eaLnBrk="1" latinLnBrk="0" hangingPunct="1">
              <a:lnSpc>
                <a:spcPct val="100000"/>
              </a:lnSpc>
              <a:spcBef>
                <a:spcPts val="700"/>
              </a:spcBef>
              <a:buClr>
                <a:schemeClr val="accent4"/>
              </a:buClr>
              <a:buFont typeface="Wingdings 2"/>
              <a:buChar char="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508760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5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19072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20240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30552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118872" indent="0" algn="ctr" fontAlgn="auto">
              <a:spcAft>
                <a:spcPts val="0"/>
              </a:spcAft>
              <a:buFont typeface="Wingdings 2"/>
              <a:buNone/>
              <a:defRPr/>
            </a:pPr>
            <a:r>
              <a:rPr lang="en-ZA" sz="3200" b="1" dirty="0" smtClean="0"/>
              <a:t>Management Control</a:t>
            </a:r>
            <a:endParaRPr lang="en-ZA" sz="3200" b="1" dirty="0"/>
          </a:p>
        </p:txBody>
      </p:sp>
      <p:sp>
        <p:nvSpPr>
          <p:cNvPr id="25" name="TextBox 24"/>
          <p:cNvSpPr txBox="1"/>
          <p:nvPr/>
        </p:nvSpPr>
        <p:spPr>
          <a:xfrm>
            <a:off x="990600" y="4348862"/>
            <a:ext cx="8001000" cy="2308324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ZA" sz="1200" dirty="0">
              <a:solidFill>
                <a:schemeClr val="tx2"/>
              </a:solidFill>
              <a:latin typeface="+mn-lt"/>
              <a:cs typeface="+mn-cs"/>
            </a:endParaRPr>
          </a:p>
          <a:p>
            <a:pPr marL="171450" indent="-17145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1100" dirty="0">
                <a:solidFill>
                  <a:schemeClr val="accent5">
                    <a:lumMod val="50000"/>
                  </a:schemeClr>
                </a:solidFill>
                <a:latin typeface="+mn-lt"/>
                <a:cs typeface="+mn-cs"/>
              </a:rPr>
              <a:t>Compliance is very high. </a:t>
            </a:r>
            <a:r>
              <a:rPr lang="en-US" sz="1100" b="1" dirty="0">
                <a:solidFill>
                  <a:schemeClr val="accent5">
                    <a:lumMod val="50000"/>
                  </a:schemeClr>
                </a:solidFill>
                <a:latin typeface="+mn-lt"/>
                <a:cs typeface="+mn-cs"/>
              </a:rPr>
              <a:t>This is the highest scoring element </a:t>
            </a:r>
            <a:r>
              <a:rPr lang="en-US" sz="1100" dirty="0">
                <a:solidFill>
                  <a:schemeClr val="accent5">
                    <a:lumMod val="50000"/>
                  </a:schemeClr>
                </a:solidFill>
                <a:latin typeface="+mn-lt"/>
                <a:cs typeface="+mn-cs"/>
              </a:rPr>
              <a:t>in terms of both the LFC and BEE.</a:t>
            </a:r>
            <a:endParaRPr lang="en-ZA" sz="1100" dirty="0">
              <a:solidFill>
                <a:schemeClr val="accent5">
                  <a:lumMod val="50000"/>
                </a:schemeClr>
              </a:solidFill>
              <a:latin typeface="+mn-lt"/>
              <a:cs typeface="+mn-cs"/>
            </a:endParaRPr>
          </a:p>
          <a:p>
            <a:pPr marL="171450" indent="-17145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1100" dirty="0">
                <a:solidFill>
                  <a:schemeClr val="accent5">
                    <a:lumMod val="50000"/>
                  </a:schemeClr>
                </a:solidFill>
                <a:latin typeface="+mn-lt"/>
                <a:cs typeface="+mn-cs"/>
              </a:rPr>
              <a:t>Mostly white males and foreign nationals occupy strategic and senior positions as key decision makers. </a:t>
            </a:r>
            <a:endParaRPr lang="en-ZA" sz="1100" dirty="0">
              <a:solidFill>
                <a:schemeClr val="accent5">
                  <a:lumMod val="50000"/>
                </a:schemeClr>
              </a:solidFill>
              <a:latin typeface="+mn-lt"/>
              <a:cs typeface="+mn-cs"/>
            </a:endParaRPr>
          </a:p>
          <a:p>
            <a:pPr marL="171450" indent="-17145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ZA" sz="1100" b="1" dirty="0">
                <a:solidFill>
                  <a:schemeClr val="accent5">
                    <a:lumMod val="50000"/>
                  </a:schemeClr>
                </a:solidFill>
                <a:latin typeface="+mn-lt"/>
                <a:cs typeface="+mn-cs"/>
              </a:rPr>
              <a:t>Highest population of HDSA’s</a:t>
            </a:r>
            <a:r>
              <a:rPr lang="en-ZA" sz="1100" dirty="0">
                <a:solidFill>
                  <a:schemeClr val="accent5">
                    <a:lumMod val="50000"/>
                  </a:schemeClr>
                </a:solidFill>
                <a:latin typeface="+mn-lt"/>
                <a:cs typeface="+mn-cs"/>
              </a:rPr>
              <a:t> is in Human Resource, Strategy &amp; Procurement (excl. crude) </a:t>
            </a:r>
          </a:p>
          <a:p>
            <a:pPr marL="171450" indent="-17145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ZA" sz="1100" b="1" dirty="0">
                <a:solidFill>
                  <a:schemeClr val="accent5">
                    <a:lumMod val="50000"/>
                  </a:schemeClr>
                </a:solidFill>
                <a:latin typeface="+mn-lt"/>
                <a:cs typeface="+mn-cs"/>
              </a:rPr>
              <a:t>Highest population of whites </a:t>
            </a:r>
            <a:r>
              <a:rPr lang="en-ZA" sz="1100" dirty="0">
                <a:solidFill>
                  <a:schemeClr val="accent5">
                    <a:lumMod val="50000"/>
                  </a:schemeClr>
                </a:solidFill>
                <a:latin typeface="+mn-lt"/>
                <a:cs typeface="+mn-cs"/>
              </a:rPr>
              <a:t>/foreign nationals is in Refinery Management, Finance &amp; Planning  </a:t>
            </a:r>
          </a:p>
          <a:p>
            <a:pPr marL="171450" indent="-17145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1100" b="1" dirty="0">
                <a:solidFill>
                  <a:schemeClr val="accent5">
                    <a:lumMod val="50000"/>
                  </a:schemeClr>
                </a:solidFill>
                <a:latin typeface="+mn-lt"/>
                <a:cs typeface="+mn-cs"/>
              </a:rPr>
              <a:t>Expectation gap regarding black directors: </a:t>
            </a:r>
            <a:endParaRPr lang="en-ZA" sz="1100" b="1" dirty="0">
              <a:solidFill>
                <a:schemeClr val="accent5">
                  <a:lumMod val="50000"/>
                </a:schemeClr>
              </a:solidFill>
              <a:latin typeface="+mn-lt"/>
              <a:cs typeface="+mn-cs"/>
            </a:endParaRPr>
          </a:p>
          <a:p>
            <a:pPr marL="628650" lvl="1" indent="-171450" fontAlgn="auto">
              <a:spcBef>
                <a:spcPts val="0"/>
              </a:spcBef>
              <a:spcAft>
                <a:spcPts val="0"/>
              </a:spcAft>
              <a:buFont typeface="Courier New" pitchFamily="49" charset="0"/>
              <a:buChar char="o"/>
              <a:defRPr/>
            </a:pPr>
            <a:r>
              <a:rPr lang="en-US" sz="1100" dirty="0">
                <a:solidFill>
                  <a:schemeClr val="accent5">
                    <a:lumMod val="50000"/>
                  </a:schemeClr>
                </a:solidFill>
                <a:latin typeface="+mn-lt"/>
                <a:cs typeface="+mn-cs"/>
              </a:rPr>
              <a:t>They are mainly non executives; fewer executives and independents.</a:t>
            </a:r>
            <a:endParaRPr lang="en-ZA" sz="1100" dirty="0">
              <a:solidFill>
                <a:schemeClr val="accent5">
                  <a:lumMod val="50000"/>
                </a:schemeClr>
              </a:solidFill>
              <a:latin typeface="+mn-lt"/>
              <a:cs typeface="+mn-cs"/>
            </a:endParaRPr>
          </a:p>
          <a:p>
            <a:pPr marL="628650" lvl="1" indent="-171450" fontAlgn="auto">
              <a:spcBef>
                <a:spcPts val="0"/>
              </a:spcBef>
              <a:spcAft>
                <a:spcPts val="0"/>
              </a:spcAft>
              <a:buFont typeface="Courier New" pitchFamily="49" charset="0"/>
              <a:buChar char="o"/>
              <a:defRPr/>
            </a:pPr>
            <a:r>
              <a:rPr lang="en-US" sz="1100" dirty="0">
                <a:solidFill>
                  <a:schemeClr val="accent5">
                    <a:lumMod val="50000"/>
                  </a:schemeClr>
                </a:solidFill>
                <a:latin typeface="+mn-lt"/>
                <a:cs typeface="+mn-cs"/>
              </a:rPr>
              <a:t>Influence is also curtailed by multinational leadership structures </a:t>
            </a:r>
            <a:endParaRPr lang="en-ZA" sz="1100" dirty="0">
              <a:solidFill>
                <a:schemeClr val="accent5">
                  <a:lumMod val="50000"/>
                </a:schemeClr>
              </a:solidFill>
              <a:latin typeface="+mn-lt"/>
              <a:cs typeface="+mn-cs"/>
            </a:endParaRPr>
          </a:p>
          <a:p>
            <a:pPr marL="628650" lvl="1" indent="-171450" fontAlgn="auto">
              <a:spcBef>
                <a:spcPts val="0"/>
              </a:spcBef>
              <a:spcAft>
                <a:spcPts val="0"/>
              </a:spcAft>
              <a:buFont typeface="Courier New" pitchFamily="49" charset="0"/>
              <a:buChar char="o"/>
              <a:defRPr/>
            </a:pPr>
            <a:r>
              <a:rPr lang="en-US" sz="1100" dirty="0">
                <a:solidFill>
                  <a:schemeClr val="accent5">
                    <a:lumMod val="50000"/>
                  </a:schemeClr>
                </a:solidFill>
                <a:latin typeface="+mn-lt"/>
                <a:cs typeface="+mn-cs"/>
              </a:rPr>
              <a:t>For some the monitoring of progress on transformation is seemingly not a key focus area or priority.</a:t>
            </a:r>
            <a:endParaRPr lang="en-ZA" sz="1100" dirty="0">
              <a:solidFill>
                <a:schemeClr val="accent5">
                  <a:lumMod val="50000"/>
                </a:schemeClr>
              </a:solidFill>
              <a:latin typeface="+mn-lt"/>
              <a:cs typeface="+mn-cs"/>
            </a:endParaRPr>
          </a:p>
          <a:p>
            <a:pPr marL="628650" lvl="1" indent="-171450" fontAlgn="auto">
              <a:spcBef>
                <a:spcPts val="0"/>
              </a:spcBef>
              <a:spcAft>
                <a:spcPts val="0"/>
              </a:spcAft>
              <a:buFont typeface="Courier New" pitchFamily="49" charset="0"/>
              <a:buChar char="o"/>
              <a:defRPr/>
            </a:pPr>
            <a:r>
              <a:rPr lang="en-US" sz="1100" dirty="0">
                <a:solidFill>
                  <a:schemeClr val="accent5">
                    <a:lumMod val="50000"/>
                  </a:schemeClr>
                </a:solidFill>
                <a:latin typeface="+mn-lt"/>
                <a:cs typeface="+mn-cs"/>
              </a:rPr>
              <a:t> They are more concerned with securing own business interests.   </a:t>
            </a:r>
            <a:endParaRPr lang="en-ZA" sz="1100" dirty="0">
              <a:solidFill>
                <a:schemeClr val="accent5">
                  <a:lumMod val="50000"/>
                </a:schemeClr>
              </a:solidFill>
              <a:latin typeface="+mn-lt"/>
              <a:cs typeface="+mn-cs"/>
            </a:endParaRPr>
          </a:p>
          <a:p>
            <a:pPr marL="171450" indent="-17145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1100" b="1" dirty="0">
                <a:solidFill>
                  <a:schemeClr val="accent5">
                    <a:lumMod val="50000"/>
                  </a:schemeClr>
                </a:solidFill>
                <a:latin typeface="+mn-lt"/>
                <a:cs typeface="+mn-cs"/>
              </a:rPr>
              <a:t>The rotation of foreign national CEOs </a:t>
            </a:r>
            <a:r>
              <a:rPr lang="en-US" sz="1100" dirty="0">
                <a:solidFill>
                  <a:schemeClr val="accent5">
                    <a:lumMod val="50000"/>
                  </a:schemeClr>
                </a:solidFill>
                <a:latin typeface="+mn-lt"/>
                <a:cs typeface="+mn-cs"/>
              </a:rPr>
              <a:t>sometimes results in loss of transformation momentum.</a:t>
            </a:r>
            <a:endParaRPr lang="en-ZA" sz="1100" dirty="0">
              <a:solidFill>
                <a:schemeClr val="accent5">
                  <a:lumMod val="50000"/>
                </a:schemeClr>
              </a:solidFill>
              <a:latin typeface="+mn-lt"/>
              <a:cs typeface="+mn-cs"/>
            </a:endParaRPr>
          </a:p>
          <a:p>
            <a:pPr marL="171450" indent="-17145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1100" b="1" dirty="0">
                <a:solidFill>
                  <a:schemeClr val="accent5">
                    <a:lumMod val="50000"/>
                  </a:schemeClr>
                </a:solidFill>
                <a:latin typeface="+mn-lt"/>
                <a:cs typeface="+mn-cs"/>
              </a:rPr>
              <a:t>Chevron and Total hardly had black people </a:t>
            </a:r>
            <a:r>
              <a:rPr lang="en-US" sz="1100" dirty="0">
                <a:solidFill>
                  <a:schemeClr val="accent5">
                    <a:lumMod val="50000"/>
                  </a:schemeClr>
                </a:solidFill>
                <a:latin typeface="+mn-lt"/>
                <a:cs typeface="+mn-cs"/>
              </a:rPr>
              <a:t>at the executive level and very few at senior management level.</a:t>
            </a:r>
            <a:endParaRPr lang="en-ZA" sz="1100" dirty="0">
              <a:solidFill>
                <a:schemeClr val="accent5">
                  <a:lumMod val="50000"/>
                </a:schemeClr>
              </a:solidFill>
              <a:latin typeface="+mn-lt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ZA" sz="1100" dirty="0">
              <a:solidFill>
                <a:schemeClr val="accent5">
                  <a:lumMod val="50000"/>
                </a:schemeClr>
              </a:solidFill>
              <a:latin typeface="+mn-lt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9"/>
          <p:cNvSpPr>
            <a:spLocks noGrp="1"/>
          </p:cNvSpPr>
          <p:nvPr/>
        </p:nvSpPr>
        <p:spPr bwMode="auto">
          <a:xfrm>
            <a:off x="1066799" y="96044"/>
            <a:ext cx="7772401" cy="504825"/>
          </a:xfrm>
          <a:prstGeom prst="rect">
            <a:avLst/>
          </a:prstGeom>
          <a:noFill/>
          <a:ln w="10795">
            <a:noFill/>
            <a:prstDash val="dash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 fontScale="92500" lnSpcReduction="20000"/>
          </a:bodyPr>
          <a:lstStyle>
            <a:lvl1pPr marL="45720" indent="0" algn="l" rtl="0" eaLnBrk="0" fontAlgn="base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2" pitchFamily="18" charset="2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39763" indent="-236538" algn="l" rtl="0" eaLnBrk="0" fontAlgn="base" hangingPunct="0">
              <a:spcBef>
                <a:spcPts val="550"/>
              </a:spcBef>
              <a:spcAft>
                <a:spcPct val="0"/>
              </a:spcAft>
              <a:buClr>
                <a:schemeClr val="accent1"/>
              </a:buClr>
              <a:buFont typeface="Verdana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85825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6963" indent="-17303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32D2E"/>
              </a:buClr>
              <a:buFont typeface="Wingdings 2" pitchFamily="18" charset="2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96988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508760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5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19072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20240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30552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118872" algn="ctr" eaLnBrk="1" fontAlgn="auto" hangingPunct="1">
              <a:spcBef>
                <a:spcPts val="70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en-ZA" sz="3200" dirty="0"/>
              <a:t>Capacity </a:t>
            </a:r>
            <a:r>
              <a:rPr lang="en-ZA" sz="3500" dirty="0"/>
              <a:t>Building</a:t>
            </a:r>
          </a:p>
        </p:txBody>
      </p:sp>
      <p:pic>
        <p:nvPicPr>
          <p:cNvPr id="3" name="table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914400" y="600869"/>
            <a:ext cx="8073806" cy="1652159"/>
          </a:xfrm>
          <a:prstGeom prst="rect">
            <a:avLst/>
          </a:prstGeom>
        </p:spPr>
      </p:pic>
      <p:sp>
        <p:nvSpPr>
          <p:cNvPr id="4" name="Slide Number Placeholder 6"/>
          <p:cNvSpPr>
            <a:spLocks noGrp="1"/>
          </p:cNvSpPr>
          <p:nvPr/>
        </p:nvSpPr>
        <p:spPr>
          <a:xfrm>
            <a:off x="8562884" y="6285706"/>
            <a:ext cx="457200" cy="476250"/>
          </a:xfrm>
          <a:prstGeom prst="rect">
            <a:avLst/>
          </a:prstGeom>
        </p:spPr>
        <p:txBody>
          <a:bodyPr anchor="b"/>
          <a:lstStyle>
            <a:defPPr>
              <a:defRPr lang="en-US"/>
            </a:defPPr>
            <a:lvl1pPr algn="ctr" rtl="0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kern="1200">
                <a:solidFill>
                  <a:schemeClr val="bg2">
                    <a:shade val="50000"/>
                    <a:satMod val="200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pPr>
              <a:defRPr/>
            </a:pPr>
            <a:fld id="{7DA597D8-D1F4-4163-86CB-B1FDFF012240}" type="slidenum">
              <a:rPr lang="en-ZA">
                <a:solidFill>
                  <a:schemeClr val="tx1"/>
                </a:solidFill>
              </a:rPr>
              <a:pPr>
                <a:defRPr/>
              </a:pPr>
              <a:t>6</a:t>
            </a:fld>
            <a:endParaRPr lang="en-ZA">
              <a:solidFill>
                <a:schemeClr val="tx1"/>
              </a:solidFill>
            </a:endParaRPr>
          </a:p>
        </p:txBody>
      </p:sp>
      <p:sp>
        <p:nvSpPr>
          <p:cNvPr id="5" name="TextBox 11"/>
          <p:cNvSpPr txBox="1"/>
          <p:nvPr/>
        </p:nvSpPr>
        <p:spPr>
          <a:xfrm>
            <a:off x="2743200" y="2286000"/>
            <a:ext cx="4752528" cy="26161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 wrap="squar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100" dirty="0">
                <a:latin typeface="+mn-lt"/>
                <a:cs typeface="+mn-cs"/>
              </a:rPr>
              <a:t>NB: High percentage spend on HDSAs does not equal high quality performance.</a:t>
            </a:r>
            <a:endParaRPr lang="en-ZA" sz="1100" dirty="0">
              <a:latin typeface="+mn-lt"/>
              <a:cs typeface="+mn-cs"/>
            </a:endParaRPr>
          </a:p>
        </p:txBody>
      </p:sp>
      <p:sp>
        <p:nvSpPr>
          <p:cNvPr id="6" name="TextBox 12"/>
          <p:cNvSpPr txBox="1"/>
          <p:nvPr/>
        </p:nvSpPr>
        <p:spPr>
          <a:xfrm>
            <a:off x="990600" y="2590801"/>
            <a:ext cx="3581400" cy="4267199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pPr marL="171450" indent="-17145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1050" dirty="0">
                <a:latin typeface="+mn-lt"/>
                <a:cs typeface="+mn-cs"/>
              </a:rPr>
              <a:t>Capacity Building Interventions</a:t>
            </a:r>
            <a:endParaRPr lang="en-ZA" sz="1050" dirty="0">
              <a:latin typeface="+mn-lt"/>
              <a:cs typeface="+mn-cs"/>
            </a:endParaRPr>
          </a:p>
          <a:p>
            <a:pPr marL="628650" lvl="1" indent="-171450" fontAlgn="auto">
              <a:spcBef>
                <a:spcPts val="0"/>
              </a:spcBef>
              <a:spcAft>
                <a:spcPts val="0"/>
              </a:spcAft>
              <a:buFont typeface="Courier New" pitchFamily="49" charset="0"/>
              <a:buChar char="o"/>
              <a:defRPr/>
            </a:pPr>
            <a:r>
              <a:rPr lang="en-US" sz="1050" b="1" dirty="0">
                <a:latin typeface="+mn-lt"/>
                <a:cs typeface="+mn-cs"/>
              </a:rPr>
              <a:t>Core, Priority and Scarce skills </a:t>
            </a:r>
            <a:r>
              <a:rPr lang="en-US" sz="1050" dirty="0">
                <a:latin typeface="+mn-lt"/>
                <a:cs typeface="+mn-cs"/>
              </a:rPr>
              <a:t>training is in?</a:t>
            </a:r>
            <a:r>
              <a:rPr lang="en-ZA" sz="1050" dirty="0">
                <a:latin typeface="+mn-lt"/>
                <a:cs typeface="+mn-cs"/>
              </a:rPr>
              <a:t>  </a:t>
            </a:r>
            <a:r>
              <a:rPr lang="en-US" sz="1050" dirty="0">
                <a:latin typeface="+mn-lt"/>
                <a:cs typeface="+mn-cs"/>
              </a:rPr>
              <a:t>Health, Safety and Environment, Risk Management, Petrochemicals, Planning and  Marketing courses.</a:t>
            </a:r>
            <a:endParaRPr lang="en-ZA" sz="1050" dirty="0">
              <a:latin typeface="+mn-lt"/>
              <a:cs typeface="+mn-cs"/>
            </a:endParaRPr>
          </a:p>
          <a:p>
            <a:pPr marL="628650" lvl="1" indent="-171450" fontAlgn="auto">
              <a:spcBef>
                <a:spcPts val="0"/>
              </a:spcBef>
              <a:spcAft>
                <a:spcPts val="0"/>
              </a:spcAft>
              <a:buFont typeface="Courier New" pitchFamily="49" charset="0"/>
              <a:buChar char="o"/>
              <a:defRPr/>
            </a:pPr>
            <a:r>
              <a:rPr lang="en-US" sz="1050" b="1" dirty="0">
                <a:latin typeface="+mn-lt"/>
                <a:cs typeface="+mn-cs"/>
              </a:rPr>
              <a:t>Learner-ships</a:t>
            </a:r>
            <a:r>
              <a:rPr lang="en-US" sz="1050" dirty="0">
                <a:latin typeface="+mn-lt"/>
                <a:cs typeface="+mn-cs"/>
              </a:rPr>
              <a:t> include Welding, Boiler Making, Mechanical Fitting, National certificate in Professional Driving.</a:t>
            </a:r>
            <a:endParaRPr lang="en-ZA" sz="1050" dirty="0">
              <a:latin typeface="+mn-lt"/>
              <a:cs typeface="+mn-cs"/>
            </a:endParaRPr>
          </a:p>
          <a:p>
            <a:pPr marL="628650" lvl="1" indent="-171450" fontAlgn="auto">
              <a:spcBef>
                <a:spcPts val="0"/>
              </a:spcBef>
              <a:spcAft>
                <a:spcPts val="0"/>
              </a:spcAft>
              <a:buFont typeface="Courier New" pitchFamily="49" charset="0"/>
              <a:buChar char="o"/>
              <a:defRPr/>
            </a:pPr>
            <a:r>
              <a:rPr lang="en-US" sz="1050" dirty="0">
                <a:latin typeface="+mn-lt"/>
                <a:cs typeface="+mn-cs"/>
              </a:rPr>
              <a:t>The </a:t>
            </a:r>
            <a:r>
              <a:rPr lang="en-US" sz="1050" b="1" dirty="0">
                <a:latin typeface="+mn-lt"/>
                <a:cs typeface="+mn-cs"/>
              </a:rPr>
              <a:t>Internships</a:t>
            </a:r>
            <a:r>
              <a:rPr lang="en-US" sz="1050" dirty="0">
                <a:latin typeface="+mn-lt"/>
                <a:cs typeface="+mn-cs"/>
              </a:rPr>
              <a:t> include among others, Process Engineering, Chemical and Mechanical Engineering.</a:t>
            </a:r>
            <a:endParaRPr lang="en-ZA" sz="1050" dirty="0">
              <a:latin typeface="+mn-lt"/>
              <a:cs typeface="+mn-cs"/>
            </a:endParaRPr>
          </a:p>
          <a:p>
            <a:pPr marL="628650" lvl="1" indent="-171450" fontAlgn="auto">
              <a:spcBef>
                <a:spcPts val="0"/>
              </a:spcBef>
              <a:spcAft>
                <a:spcPts val="0"/>
              </a:spcAft>
              <a:buFont typeface="Courier New" pitchFamily="49" charset="0"/>
              <a:buChar char="o"/>
              <a:defRPr/>
            </a:pPr>
            <a:r>
              <a:rPr lang="en-US" sz="1050" dirty="0">
                <a:latin typeface="+mn-lt"/>
                <a:cs typeface="+mn-cs"/>
              </a:rPr>
              <a:t>Most </a:t>
            </a:r>
            <a:r>
              <a:rPr lang="en-US" sz="1050" b="1" dirty="0">
                <a:latin typeface="+mn-lt"/>
                <a:cs typeface="+mn-cs"/>
              </a:rPr>
              <a:t>Bursaries</a:t>
            </a:r>
            <a:r>
              <a:rPr lang="en-US" sz="1050" dirty="0">
                <a:latin typeface="+mn-lt"/>
                <a:cs typeface="+mn-cs"/>
              </a:rPr>
              <a:t> are in Project Management, Mechanical Engineering and Chemical Engineering. </a:t>
            </a:r>
            <a:endParaRPr lang="en-ZA" sz="1050" dirty="0">
              <a:latin typeface="+mn-lt"/>
              <a:cs typeface="+mn-cs"/>
            </a:endParaRPr>
          </a:p>
          <a:p>
            <a:pPr marL="628650" lvl="1" indent="-171450" fontAlgn="auto">
              <a:spcBef>
                <a:spcPts val="0"/>
              </a:spcBef>
              <a:spcAft>
                <a:spcPts val="0"/>
              </a:spcAft>
              <a:buFont typeface="Courier New" pitchFamily="49" charset="0"/>
              <a:buChar char="o"/>
              <a:defRPr/>
            </a:pPr>
            <a:r>
              <a:rPr lang="en-US" sz="1050" b="1" dirty="0">
                <a:latin typeface="+mn-lt"/>
                <a:cs typeface="+mn-cs"/>
              </a:rPr>
              <a:t>Most HDSA’s are not in the core scarce fields </a:t>
            </a:r>
            <a:r>
              <a:rPr lang="en-US" sz="1050" dirty="0">
                <a:latin typeface="+mn-lt"/>
                <a:cs typeface="+mn-cs"/>
              </a:rPr>
              <a:t>(Upstream Manufacturing, Supply and Trading).</a:t>
            </a:r>
            <a:endParaRPr lang="en-ZA" sz="1050" dirty="0">
              <a:latin typeface="+mn-lt"/>
              <a:cs typeface="+mn-cs"/>
            </a:endParaRPr>
          </a:p>
          <a:p>
            <a:pPr marL="628650" lvl="1" indent="-171450" fontAlgn="auto">
              <a:spcBef>
                <a:spcPts val="0"/>
              </a:spcBef>
              <a:spcAft>
                <a:spcPts val="0"/>
              </a:spcAft>
              <a:buFont typeface="Courier New" pitchFamily="49" charset="0"/>
              <a:buChar char="o"/>
              <a:defRPr/>
            </a:pPr>
            <a:r>
              <a:rPr lang="en-US" sz="1050" dirty="0">
                <a:latin typeface="+mn-lt"/>
                <a:cs typeface="+mn-cs"/>
              </a:rPr>
              <a:t>But in the non-core scarce skills, like Project Management, Finance, HR.</a:t>
            </a:r>
            <a:endParaRPr lang="en-ZA" sz="1050" dirty="0">
              <a:latin typeface="+mn-lt"/>
              <a:cs typeface="+mn-cs"/>
            </a:endParaRPr>
          </a:p>
          <a:p>
            <a:pPr marL="628650" lvl="1" indent="-171450" fontAlgn="auto">
              <a:spcBef>
                <a:spcPts val="0"/>
              </a:spcBef>
              <a:spcAft>
                <a:spcPts val="0"/>
              </a:spcAft>
              <a:buFont typeface="Courier New" pitchFamily="49" charset="0"/>
              <a:buChar char="o"/>
              <a:defRPr/>
            </a:pPr>
            <a:r>
              <a:rPr lang="en-ZA" sz="1050" b="1" dirty="0">
                <a:latin typeface="+mn-lt"/>
                <a:cs typeface="+mn-cs"/>
              </a:rPr>
              <a:t>Most interventions dominated by HDSA’s, both genders</a:t>
            </a:r>
            <a:r>
              <a:rPr lang="en-ZA" sz="1050" dirty="0">
                <a:latin typeface="+mn-lt"/>
                <a:cs typeface="+mn-cs"/>
              </a:rPr>
              <a:t> except for overseas training which indicates more males.</a:t>
            </a:r>
          </a:p>
          <a:p>
            <a:pPr marL="628650" lvl="1" indent="-171450" fontAlgn="auto">
              <a:spcBef>
                <a:spcPts val="0"/>
              </a:spcBef>
              <a:spcAft>
                <a:spcPts val="0"/>
              </a:spcAft>
              <a:defRPr/>
            </a:pPr>
            <a:endParaRPr lang="en-ZA" sz="1050" dirty="0">
              <a:latin typeface="+mn-lt"/>
              <a:cs typeface="+mn-cs"/>
            </a:endParaRPr>
          </a:p>
          <a:p>
            <a:pPr marL="171450" indent="-171450" fontAlgn="auto">
              <a:spcBef>
                <a:spcPts val="0"/>
              </a:spcBef>
              <a:spcAft>
                <a:spcPts val="0"/>
              </a:spcAft>
              <a:buFont typeface="Courier New" pitchFamily="49" charset="0"/>
              <a:buChar char="o"/>
              <a:defRPr/>
            </a:pPr>
            <a:r>
              <a:rPr lang="en-ZA" sz="1050" dirty="0">
                <a:latin typeface="+mn-lt"/>
                <a:cs typeface="+mn-cs"/>
              </a:rPr>
              <a:t>This was the second </a:t>
            </a:r>
            <a:r>
              <a:rPr lang="en-ZA" sz="1050" b="1" dirty="0">
                <a:latin typeface="+mn-lt"/>
                <a:cs typeface="+mn-cs"/>
              </a:rPr>
              <a:t>worst performing element</a:t>
            </a:r>
            <a:r>
              <a:rPr lang="en-ZA" sz="1050" dirty="0">
                <a:latin typeface="+mn-lt"/>
                <a:cs typeface="+mn-cs"/>
              </a:rPr>
              <a:t> due mainly to lack of </a:t>
            </a:r>
            <a:r>
              <a:rPr lang="en-ZA" sz="1050" b="1" dirty="0">
                <a:latin typeface="+mn-lt"/>
                <a:cs typeface="+mn-cs"/>
              </a:rPr>
              <a:t>mentorship</a:t>
            </a:r>
            <a:r>
              <a:rPr lang="en-ZA" sz="1050" dirty="0">
                <a:latin typeface="+mn-lt"/>
                <a:cs typeface="+mn-cs"/>
              </a:rPr>
              <a:t> programs, </a:t>
            </a:r>
            <a:r>
              <a:rPr lang="en-ZA" sz="1050" b="1" dirty="0">
                <a:latin typeface="+mn-lt"/>
                <a:cs typeface="+mn-cs"/>
              </a:rPr>
              <a:t>overseas</a:t>
            </a:r>
            <a:r>
              <a:rPr lang="en-ZA" sz="1050" dirty="0">
                <a:latin typeface="+mn-lt"/>
                <a:cs typeface="+mn-cs"/>
              </a:rPr>
              <a:t> exposure, </a:t>
            </a:r>
            <a:r>
              <a:rPr lang="en-ZA" sz="1050" b="1" dirty="0">
                <a:latin typeface="+mn-lt"/>
                <a:cs typeface="+mn-cs"/>
              </a:rPr>
              <a:t>talent pool</a:t>
            </a:r>
            <a:r>
              <a:rPr lang="en-ZA" sz="1050" dirty="0">
                <a:latin typeface="+mn-lt"/>
                <a:cs typeface="+mn-cs"/>
              </a:rPr>
              <a:t> identification and fast –tracking  &amp; </a:t>
            </a:r>
            <a:r>
              <a:rPr lang="en-ZA" sz="1050" b="1" dirty="0">
                <a:latin typeface="+mn-lt"/>
                <a:cs typeface="+mn-cs"/>
              </a:rPr>
              <a:t>effectiveness reviews</a:t>
            </a:r>
            <a:r>
              <a:rPr lang="en-ZA" sz="1050" dirty="0">
                <a:latin typeface="+mn-lt"/>
                <a:cs typeface="+mn-cs"/>
              </a:rPr>
              <a:t>.</a:t>
            </a:r>
          </a:p>
          <a:p>
            <a:pPr lvl="1" fontAlgn="auto">
              <a:spcBef>
                <a:spcPts val="0"/>
              </a:spcBef>
              <a:spcAft>
                <a:spcPts val="0"/>
              </a:spcAft>
              <a:defRPr/>
            </a:pPr>
            <a:endParaRPr lang="en-ZA" sz="1000" dirty="0">
              <a:latin typeface="+mn-lt"/>
              <a:cs typeface="+mn-cs"/>
            </a:endParaRPr>
          </a:p>
        </p:txBody>
      </p:sp>
      <p:sp>
        <p:nvSpPr>
          <p:cNvPr id="7" name="TextBox 7"/>
          <p:cNvSpPr txBox="1"/>
          <p:nvPr/>
        </p:nvSpPr>
        <p:spPr>
          <a:xfrm>
            <a:off x="4648200" y="2905100"/>
            <a:ext cx="4343399" cy="2993127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pPr marL="171450" indent="-171450" fontAlgn="auto">
              <a:spcBef>
                <a:spcPts val="0"/>
              </a:spcBef>
              <a:spcAft>
                <a:spcPts val="0"/>
              </a:spcAft>
              <a:buFont typeface="Courier New" pitchFamily="49" charset="0"/>
              <a:buChar char="o"/>
              <a:defRPr/>
            </a:pPr>
            <a:r>
              <a:rPr lang="en-ZA" sz="1050" b="1" dirty="0">
                <a:latin typeface="+mn-lt"/>
                <a:cs typeface="+mn-cs"/>
              </a:rPr>
              <a:t>Overseas training</a:t>
            </a:r>
            <a:r>
              <a:rPr lang="en-ZA" sz="1050" dirty="0">
                <a:latin typeface="+mn-lt"/>
                <a:cs typeface="+mn-cs"/>
              </a:rPr>
              <a:t> mostly entails attendance of conferences and short courses with very little operational exposure over a length of time. </a:t>
            </a:r>
          </a:p>
          <a:p>
            <a:pPr marL="171450" indent="-171450" fontAlgn="auto">
              <a:spcBef>
                <a:spcPts val="0"/>
              </a:spcBef>
              <a:spcAft>
                <a:spcPts val="0"/>
              </a:spcAft>
              <a:buFont typeface="Courier New" pitchFamily="49" charset="0"/>
              <a:buChar char="o"/>
              <a:defRPr/>
            </a:pPr>
            <a:r>
              <a:rPr lang="en-ZA" sz="1050" dirty="0">
                <a:latin typeface="+mn-lt"/>
                <a:cs typeface="+mn-cs"/>
              </a:rPr>
              <a:t>Little evidence of f</a:t>
            </a:r>
            <a:r>
              <a:rPr lang="en-ZA" sz="1050" b="1" dirty="0">
                <a:latin typeface="+mn-lt"/>
                <a:cs typeface="+mn-cs"/>
              </a:rPr>
              <a:t>ast tracking</a:t>
            </a:r>
            <a:r>
              <a:rPr lang="en-ZA" sz="1050" dirty="0">
                <a:latin typeface="+mn-lt"/>
                <a:cs typeface="+mn-cs"/>
              </a:rPr>
              <a:t> particularly of HDSA’s in most companies. </a:t>
            </a:r>
          </a:p>
          <a:p>
            <a:pPr marL="171450" indent="-171450" fontAlgn="auto">
              <a:spcBef>
                <a:spcPts val="0"/>
              </a:spcBef>
              <a:spcAft>
                <a:spcPts val="0"/>
              </a:spcAft>
              <a:buFont typeface="Courier New" pitchFamily="49" charset="0"/>
              <a:buChar char="o"/>
              <a:defRPr/>
            </a:pPr>
            <a:r>
              <a:rPr lang="en-ZA" sz="1050" dirty="0">
                <a:latin typeface="+mn-lt"/>
                <a:cs typeface="+mn-cs"/>
              </a:rPr>
              <a:t>Also most companies did not have </a:t>
            </a:r>
            <a:r>
              <a:rPr lang="en-ZA" sz="1050" b="1" dirty="0">
                <a:latin typeface="+mn-lt"/>
                <a:cs typeface="+mn-cs"/>
              </a:rPr>
              <a:t>formalized mentorship</a:t>
            </a:r>
            <a:r>
              <a:rPr lang="en-ZA" sz="1050" dirty="0">
                <a:latin typeface="+mn-lt"/>
                <a:cs typeface="+mn-cs"/>
              </a:rPr>
              <a:t> programs for proper skills transfer.</a:t>
            </a:r>
          </a:p>
          <a:p>
            <a:pPr marL="171450" indent="-171450" fontAlgn="auto">
              <a:spcBef>
                <a:spcPts val="0"/>
              </a:spcBef>
              <a:spcAft>
                <a:spcPts val="0"/>
              </a:spcAft>
              <a:buFont typeface="Courier New" pitchFamily="49" charset="0"/>
              <a:buChar char="o"/>
              <a:defRPr/>
            </a:pPr>
            <a:r>
              <a:rPr lang="en-ZA" sz="1050" dirty="0">
                <a:latin typeface="+mn-lt"/>
                <a:cs typeface="+mn-cs"/>
              </a:rPr>
              <a:t>It is </a:t>
            </a:r>
            <a:r>
              <a:rPr lang="en-ZA" sz="1050" b="1" dirty="0">
                <a:latin typeface="+mn-lt"/>
                <a:cs typeface="+mn-cs"/>
              </a:rPr>
              <a:t>the worst performing element under the BBBEE framework</a:t>
            </a:r>
            <a:r>
              <a:rPr lang="en-ZA" sz="1050" dirty="0">
                <a:latin typeface="+mn-lt"/>
                <a:cs typeface="+mn-cs"/>
              </a:rPr>
              <a:t>, largely due to the</a:t>
            </a:r>
            <a:r>
              <a:rPr lang="en-ZA" sz="1050" b="1" dirty="0">
                <a:latin typeface="+mn-lt"/>
                <a:cs typeface="+mn-cs"/>
              </a:rPr>
              <a:t> lack of work-based exposure and assessed programmes.</a:t>
            </a:r>
            <a:r>
              <a:rPr lang="en-ZA" sz="1050" dirty="0">
                <a:latin typeface="+mn-lt"/>
                <a:cs typeface="+mn-cs"/>
              </a:rPr>
              <a:t> </a:t>
            </a:r>
          </a:p>
          <a:p>
            <a:pPr marL="171450" indent="-171450" fontAlgn="auto">
              <a:spcBef>
                <a:spcPts val="0"/>
              </a:spcBef>
              <a:spcAft>
                <a:spcPts val="0"/>
              </a:spcAft>
              <a:buFont typeface="Courier New" pitchFamily="49" charset="0"/>
              <a:buChar char="o"/>
              <a:defRPr/>
            </a:pPr>
            <a:r>
              <a:rPr lang="en-ZA" sz="1050" dirty="0">
                <a:latin typeface="+mn-lt"/>
                <a:cs typeface="+mn-cs"/>
              </a:rPr>
              <a:t>Some </a:t>
            </a:r>
            <a:r>
              <a:rPr lang="en-ZA" sz="1050" b="1" dirty="0">
                <a:latin typeface="+mn-lt"/>
                <a:cs typeface="+mn-cs"/>
              </a:rPr>
              <a:t>progress made, on certain capacity building initiatives,</a:t>
            </a:r>
            <a:r>
              <a:rPr lang="en-ZA" sz="1050" dirty="0">
                <a:latin typeface="+mn-lt"/>
                <a:cs typeface="+mn-cs"/>
              </a:rPr>
              <a:t> in particular, bursaries, scholarships, (some) learnerships and internships. </a:t>
            </a:r>
          </a:p>
          <a:p>
            <a:pPr marL="171450" indent="-171450" fontAlgn="auto">
              <a:spcBef>
                <a:spcPts val="0"/>
              </a:spcBef>
              <a:spcAft>
                <a:spcPts val="0"/>
              </a:spcAft>
              <a:buFont typeface="Courier New" pitchFamily="49" charset="0"/>
              <a:buChar char="o"/>
              <a:defRPr/>
            </a:pPr>
            <a:r>
              <a:rPr lang="en-ZA" sz="1050" dirty="0">
                <a:latin typeface="+mn-lt"/>
                <a:cs typeface="+mn-cs"/>
              </a:rPr>
              <a:t>However training on </a:t>
            </a:r>
            <a:r>
              <a:rPr lang="en-ZA" sz="1050" b="1" dirty="0">
                <a:latin typeface="+mn-lt"/>
                <a:cs typeface="+mn-cs"/>
              </a:rPr>
              <a:t>artisan skills required</a:t>
            </a:r>
            <a:r>
              <a:rPr lang="en-ZA" sz="1050" dirty="0">
                <a:latin typeface="+mn-lt"/>
                <a:cs typeface="+mn-cs"/>
              </a:rPr>
              <a:t> for refurbishments, renovations and expansion of refineries and other facilities as well as for other strategic projects is lacking. </a:t>
            </a:r>
          </a:p>
          <a:p>
            <a:pPr marL="171450" indent="-171450" fontAlgn="auto">
              <a:spcBef>
                <a:spcPts val="0"/>
              </a:spcBef>
              <a:spcAft>
                <a:spcPts val="0"/>
              </a:spcAft>
              <a:buFont typeface="Courier New" pitchFamily="49" charset="0"/>
              <a:buChar char="o"/>
              <a:defRPr/>
            </a:pPr>
            <a:r>
              <a:rPr lang="en-ZA" sz="1050" dirty="0">
                <a:latin typeface="+mn-lt"/>
                <a:cs typeface="+mn-cs"/>
              </a:rPr>
              <a:t>Another </a:t>
            </a:r>
            <a:r>
              <a:rPr lang="en-ZA" sz="1050" b="1" dirty="0">
                <a:latin typeface="+mn-lt"/>
                <a:cs typeface="+mn-cs"/>
              </a:rPr>
              <a:t>opportunity loss was the acquisition of trading knowledge</a:t>
            </a:r>
            <a:r>
              <a:rPr lang="en-ZA" sz="1050" dirty="0">
                <a:latin typeface="+mn-lt"/>
                <a:cs typeface="+mn-cs"/>
              </a:rPr>
              <a:t> and expertise by HDSA’s, as the function has been relocated and is now mainly performed through overseas operations.</a:t>
            </a:r>
          </a:p>
          <a:p>
            <a:pPr marL="171450" indent="-171450" fontAlgn="auto">
              <a:spcBef>
                <a:spcPts val="0"/>
              </a:spcBef>
              <a:spcAft>
                <a:spcPts val="0"/>
              </a:spcAft>
              <a:buFont typeface="Courier New" pitchFamily="49" charset="0"/>
              <a:buChar char="o"/>
              <a:defRPr/>
            </a:pPr>
            <a:r>
              <a:rPr lang="en-ZA" sz="1050" b="1" dirty="0">
                <a:latin typeface="+mn-lt"/>
                <a:cs typeface="+mn-cs"/>
              </a:rPr>
              <a:t>Average spend on HDSAs has decreased</a:t>
            </a:r>
            <a:r>
              <a:rPr lang="en-ZA" sz="1050" dirty="0">
                <a:latin typeface="+mn-lt"/>
                <a:cs typeface="+mn-cs"/>
              </a:rPr>
              <a:t> from 71% to 55%</a:t>
            </a:r>
            <a:r>
              <a:rPr lang="en-US" sz="1050" dirty="0">
                <a:latin typeface="+mn-lt"/>
                <a:cs typeface="+mn-cs"/>
              </a:rPr>
              <a:t> since 2006. The actual rand amount expenditure also decreased during this time.</a:t>
            </a:r>
          </a:p>
          <a:p>
            <a:pPr lvl="1" fontAlgn="auto">
              <a:spcBef>
                <a:spcPts val="0"/>
              </a:spcBef>
              <a:spcAft>
                <a:spcPts val="0"/>
              </a:spcAft>
              <a:defRPr/>
            </a:pPr>
            <a:endParaRPr lang="en-ZA" sz="1000" dirty="0">
              <a:latin typeface="+mn-lt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9"/>
          <p:cNvSpPr txBox="1">
            <a:spLocks/>
          </p:cNvSpPr>
          <p:nvPr/>
        </p:nvSpPr>
        <p:spPr>
          <a:xfrm>
            <a:off x="990600" y="188913"/>
            <a:ext cx="6677025" cy="698500"/>
          </a:xfrm>
          <a:prstGeom prst="rect">
            <a:avLst/>
          </a:prstGeom>
          <a:ln w="10795">
            <a:prstDash val="dash"/>
          </a:ln>
        </p:spPr>
        <p:txBody>
          <a:bodyPr>
            <a:normAutofit fontScale="85000" lnSpcReduction="10000"/>
          </a:bodyPr>
          <a:lstStyle/>
          <a:p>
            <a:pPr marL="118872" marR="0" lvl="0" indent="-342900" algn="ctr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Tx/>
              <a:buSzTx/>
              <a:buFont typeface="Wingdings 2"/>
              <a:buNone/>
              <a:tabLst/>
              <a:defRPr/>
            </a:pPr>
            <a:r>
              <a:rPr kumimoji="0" lang="en-ZA" sz="38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Employment</a:t>
            </a:r>
            <a:r>
              <a:rPr kumimoji="0" lang="en-ZA" sz="32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Equity and Supportive Culture</a:t>
            </a:r>
            <a:endParaRPr kumimoji="0" lang="en-ZA" sz="32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aphicFrame>
        <p:nvGraphicFramePr>
          <p:cNvPr id="3" name="Content Placeholder 2"/>
          <p:cNvGraphicFramePr>
            <a:graphicFrameLocks/>
          </p:cNvGraphicFramePr>
          <p:nvPr/>
        </p:nvGraphicFramePr>
        <p:xfrm>
          <a:off x="990601" y="765175"/>
          <a:ext cx="8001001" cy="122637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15087"/>
                <a:gridCol w="670587"/>
                <a:gridCol w="670587"/>
                <a:gridCol w="740068"/>
                <a:gridCol w="740068"/>
                <a:gridCol w="963338"/>
                <a:gridCol w="714306"/>
                <a:gridCol w="735384"/>
                <a:gridCol w="993784"/>
                <a:gridCol w="1057792"/>
              </a:tblGrid>
              <a:tr h="420183">
                <a:tc gridSpan="5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en-US" sz="1200" b="1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Employment Equity Performance Results</a:t>
                      </a:r>
                      <a:endParaRPr kumimoji="0" lang="en-ZA" sz="1200" b="1" kern="1200" dirty="0" smtClean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1" marR="68581" marT="0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1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Employment Equity</a:t>
                      </a:r>
                      <a:r>
                        <a:rPr kumimoji="0" lang="en-ZA" sz="1200" b="1" kern="1200" baseline="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200" b="1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Compliance</a:t>
                      </a:r>
                      <a:r>
                        <a:rPr kumimoji="0" lang="en-US" sz="1200" b="1" kern="1200" baseline="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Status</a:t>
                      </a:r>
                      <a:endParaRPr kumimoji="0" lang="en-ZA" sz="1200" b="1" kern="1200" dirty="0" smtClean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1" marR="68581" marT="0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</a:tr>
              <a:tr h="473015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 b="0" dirty="0">
                          <a:solidFill>
                            <a:schemeClr val="tx2"/>
                          </a:solidFill>
                          <a:effectLst/>
                        </a:rPr>
                        <a:t>% HDSA (ABCDE</a:t>
                      </a:r>
                      <a:r>
                        <a:rPr lang="en-US" sz="900" dirty="0">
                          <a:solidFill>
                            <a:schemeClr val="tx2"/>
                          </a:solidFill>
                          <a:effectLst/>
                        </a:rPr>
                        <a:t>)</a:t>
                      </a:r>
                      <a:endParaRPr lang="en-ZA" sz="1100" dirty="0">
                        <a:solidFill>
                          <a:schemeClr val="tx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1" marR="68581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 dirty="0">
                          <a:solidFill>
                            <a:schemeClr val="tx2"/>
                          </a:solidFill>
                          <a:effectLst/>
                        </a:rPr>
                        <a:t>% HDSA (EDC)</a:t>
                      </a:r>
                      <a:endParaRPr lang="en-ZA" sz="1100" dirty="0">
                        <a:solidFill>
                          <a:schemeClr val="tx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1" marR="68581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 dirty="0">
                          <a:solidFill>
                            <a:schemeClr val="tx2"/>
                          </a:solidFill>
                          <a:effectLst/>
                        </a:rPr>
                        <a:t>E Band</a:t>
                      </a:r>
                      <a:endParaRPr lang="en-ZA" sz="1100" dirty="0">
                        <a:solidFill>
                          <a:schemeClr val="tx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1" marR="68581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 dirty="0">
                          <a:solidFill>
                            <a:schemeClr val="tx2"/>
                          </a:solidFill>
                          <a:effectLst/>
                        </a:rPr>
                        <a:t>Equitable Job Content</a:t>
                      </a:r>
                      <a:endParaRPr lang="en-ZA" sz="1100" dirty="0">
                        <a:solidFill>
                          <a:schemeClr val="tx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1" marR="68581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ZA" sz="900" kern="1200" dirty="0">
                          <a:solidFill>
                            <a:schemeClr val="tx2"/>
                          </a:solidFill>
                          <a:effectLst/>
                        </a:rPr>
                        <a:t>Equitable Budget</a:t>
                      </a:r>
                      <a:endParaRPr lang="en-ZA" sz="1000" dirty="0">
                        <a:solidFill>
                          <a:schemeClr val="tx2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1" marR="68581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Aft>
                          <a:spcPts val="0"/>
                        </a:spcAft>
                      </a:pPr>
                      <a:r>
                        <a:rPr lang="en-ZA" sz="900" kern="1200" dirty="0">
                          <a:solidFill>
                            <a:schemeClr val="tx2"/>
                          </a:solidFill>
                          <a:effectLst/>
                        </a:rPr>
                        <a:t>Publishing of equity stretch targets and achievements</a:t>
                      </a:r>
                      <a:endParaRPr lang="en-ZA" sz="1000" dirty="0">
                        <a:solidFill>
                          <a:schemeClr val="tx2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1" marR="68581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 kern="1200" dirty="0">
                          <a:solidFill>
                            <a:schemeClr val="tx2"/>
                          </a:solidFill>
                          <a:effectLst/>
                        </a:rPr>
                        <a:t>Meeting of equity </a:t>
                      </a:r>
                      <a:r>
                        <a:rPr lang="en-US" sz="900" kern="1200" dirty="0" smtClean="0">
                          <a:solidFill>
                            <a:schemeClr val="tx2"/>
                          </a:solidFill>
                          <a:effectLst/>
                        </a:rPr>
                        <a:t>targets</a:t>
                      </a:r>
                      <a:endParaRPr lang="en-ZA" sz="1100" dirty="0">
                        <a:solidFill>
                          <a:schemeClr val="tx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1" marR="68581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 kern="1200" dirty="0" smtClean="0">
                          <a:solidFill>
                            <a:schemeClr val="tx2"/>
                          </a:solidFill>
                          <a:effectLst/>
                        </a:rPr>
                        <a:t>Job </a:t>
                      </a:r>
                      <a:r>
                        <a:rPr lang="en-US" sz="900" kern="1200" dirty="0">
                          <a:solidFill>
                            <a:schemeClr val="tx2"/>
                          </a:solidFill>
                          <a:effectLst/>
                        </a:rPr>
                        <a:t>content of HDSAs </a:t>
                      </a:r>
                      <a:r>
                        <a:rPr lang="en-US" sz="900" kern="1200" dirty="0" err="1">
                          <a:solidFill>
                            <a:schemeClr val="tx2"/>
                          </a:solidFill>
                          <a:effectLst/>
                        </a:rPr>
                        <a:t>vs.non</a:t>
                      </a:r>
                      <a:r>
                        <a:rPr lang="en-US" sz="900" kern="1200" dirty="0">
                          <a:solidFill>
                            <a:schemeClr val="tx2"/>
                          </a:solidFill>
                          <a:effectLst/>
                        </a:rPr>
                        <a:t>-HDSAs</a:t>
                      </a:r>
                      <a:endParaRPr lang="en-ZA" sz="1100" dirty="0">
                        <a:solidFill>
                          <a:schemeClr val="tx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1" marR="68581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 kern="1200" dirty="0" smtClean="0">
                          <a:solidFill>
                            <a:schemeClr val="tx2"/>
                          </a:solidFill>
                          <a:effectLst/>
                        </a:rPr>
                        <a:t>Inclusiveness of gender</a:t>
                      </a:r>
                      <a:endParaRPr lang="en-ZA" sz="1100" dirty="0">
                        <a:solidFill>
                          <a:schemeClr val="tx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1" marR="68581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 kern="1200" dirty="0">
                          <a:solidFill>
                            <a:schemeClr val="tx2"/>
                          </a:solidFill>
                          <a:effectLst/>
                        </a:rPr>
                        <a:t>Average compliance status of the industry</a:t>
                      </a:r>
                      <a:endParaRPr lang="en-ZA" sz="1100" dirty="0">
                        <a:solidFill>
                          <a:schemeClr val="tx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1" marR="68581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17519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 dirty="0">
                          <a:solidFill>
                            <a:schemeClr val="tx2"/>
                          </a:solidFill>
                          <a:effectLst/>
                        </a:rPr>
                        <a:t>74.3%</a:t>
                      </a:r>
                      <a:endParaRPr lang="en-ZA" sz="1100" dirty="0">
                        <a:solidFill>
                          <a:schemeClr val="tx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1" marR="68581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 dirty="0">
                          <a:solidFill>
                            <a:schemeClr val="tx2"/>
                          </a:solidFill>
                          <a:effectLst/>
                        </a:rPr>
                        <a:t>71.2%</a:t>
                      </a:r>
                      <a:endParaRPr lang="en-ZA" sz="1100" dirty="0">
                        <a:solidFill>
                          <a:schemeClr val="tx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1" marR="68581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 dirty="0">
                          <a:solidFill>
                            <a:schemeClr val="tx2"/>
                          </a:solidFill>
                          <a:effectLst/>
                        </a:rPr>
                        <a:t>50.4%</a:t>
                      </a:r>
                      <a:endParaRPr lang="en-ZA" sz="1100" dirty="0">
                        <a:solidFill>
                          <a:schemeClr val="tx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1" marR="68581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 dirty="0">
                          <a:solidFill>
                            <a:schemeClr val="tx2"/>
                          </a:solidFill>
                          <a:effectLst/>
                        </a:rPr>
                        <a:t>44%</a:t>
                      </a:r>
                      <a:endParaRPr lang="en-ZA" sz="1100" dirty="0">
                        <a:solidFill>
                          <a:schemeClr val="tx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1" marR="68581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 dirty="0">
                          <a:solidFill>
                            <a:schemeClr val="tx2"/>
                          </a:solidFill>
                          <a:effectLst/>
                        </a:rPr>
                        <a:t>17%</a:t>
                      </a:r>
                      <a:endParaRPr lang="en-ZA" sz="1100" dirty="0">
                        <a:solidFill>
                          <a:schemeClr val="tx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1" marR="68581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 kern="1200" dirty="0">
                          <a:solidFill>
                            <a:schemeClr val="tx2"/>
                          </a:solidFill>
                          <a:effectLst/>
                        </a:rPr>
                        <a:t>57%</a:t>
                      </a:r>
                      <a:endParaRPr lang="en-ZA" sz="1100" dirty="0">
                        <a:solidFill>
                          <a:schemeClr val="tx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1" marR="68581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 kern="1200" dirty="0">
                          <a:solidFill>
                            <a:schemeClr val="tx2"/>
                          </a:solidFill>
                          <a:effectLst/>
                        </a:rPr>
                        <a:t>17%</a:t>
                      </a:r>
                      <a:endParaRPr lang="en-ZA" sz="1100" dirty="0">
                        <a:solidFill>
                          <a:schemeClr val="tx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1" marR="68581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 kern="1200" dirty="0">
                          <a:solidFill>
                            <a:schemeClr val="tx2"/>
                          </a:solidFill>
                          <a:effectLst/>
                        </a:rPr>
                        <a:t>49%</a:t>
                      </a:r>
                      <a:endParaRPr lang="en-ZA" sz="1100" dirty="0">
                        <a:solidFill>
                          <a:schemeClr val="tx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1" marR="68581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 kern="1200" dirty="0">
                          <a:solidFill>
                            <a:schemeClr val="tx2"/>
                          </a:solidFill>
                          <a:effectLst/>
                        </a:rPr>
                        <a:t>30%</a:t>
                      </a:r>
                      <a:endParaRPr lang="en-ZA" sz="1100" dirty="0">
                        <a:solidFill>
                          <a:schemeClr val="tx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1" marR="68581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 kern="1200" dirty="0">
                          <a:solidFill>
                            <a:schemeClr val="tx2"/>
                          </a:solidFill>
                          <a:effectLst/>
                        </a:rPr>
                        <a:t>38%</a:t>
                      </a:r>
                      <a:endParaRPr lang="en-ZA" sz="1100" dirty="0">
                        <a:solidFill>
                          <a:schemeClr val="tx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1" marR="68581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4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3775" y="6305550"/>
            <a:ext cx="457200" cy="476250"/>
          </a:xfrm>
        </p:spPr>
        <p:txBody>
          <a:bodyPr/>
          <a:lstStyle/>
          <a:p>
            <a:pPr>
              <a:defRPr/>
            </a:pPr>
            <a:fld id="{7A1548B7-3D55-4B0B-840C-823F5593CADC}" type="slidenum">
              <a:rPr lang="en-ZA">
                <a:solidFill>
                  <a:schemeClr val="tx1"/>
                </a:solidFill>
              </a:rPr>
              <a:pPr>
                <a:defRPr/>
              </a:pPr>
              <a:t>7</a:t>
            </a:fld>
            <a:endParaRPr lang="en-ZA">
              <a:solidFill>
                <a:schemeClr val="tx1"/>
              </a:solidFill>
            </a:endParaRPr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ZA">
              <a:latin typeface="Gill Sans MT" pitchFamily="34" charset="0"/>
            </a:endParaRPr>
          </a:p>
        </p:txBody>
      </p:sp>
      <p:pic>
        <p:nvPicPr>
          <p:cNvPr id="6" name="Picture 1"/>
          <p:cNvPicPr>
            <a:picLocks noChangeAspect="1" noChangeArrowheads="1"/>
          </p:cNvPicPr>
          <p:nvPr/>
        </p:nvPicPr>
        <p:blipFill>
          <a:blip r:embed="rId3" cstate="print">
            <a:extLst/>
          </a:blip>
          <a:srcRect/>
          <a:stretch>
            <a:fillRect/>
          </a:stretch>
        </p:blipFill>
        <p:spPr bwMode="auto">
          <a:xfrm>
            <a:off x="990600" y="2057400"/>
            <a:ext cx="3200400" cy="2342282"/>
          </a:xfrm>
          <a:prstGeom prst="rect">
            <a:avLst/>
          </a:prstGeom>
          <a:noFill/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  <a:extLst/>
        </p:spPr>
      </p:pic>
      <p:sp>
        <p:nvSpPr>
          <p:cNvPr id="7" name="TextBox 6"/>
          <p:cNvSpPr txBox="1"/>
          <p:nvPr/>
        </p:nvSpPr>
        <p:spPr>
          <a:xfrm>
            <a:off x="990600" y="4513312"/>
            <a:ext cx="3276600" cy="2123658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b="1" dirty="0">
                <a:latin typeface="+mn-lt"/>
                <a:cs typeface="+mn-cs"/>
              </a:rPr>
              <a:t>Employment Equity Observations</a:t>
            </a:r>
            <a:endParaRPr lang="en-ZA" sz="1200" dirty="0">
              <a:latin typeface="+mn-lt"/>
              <a:cs typeface="+mn-cs"/>
            </a:endParaRPr>
          </a:p>
          <a:p>
            <a:pPr marL="171450" indent="-17145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1200" dirty="0">
                <a:latin typeface="+mn-lt"/>
                <a:cs typeface="+mn-cs"/>
              </a:rPr>
              <a:t>This is the </a:t>
            </a:r>
            <a:r>
              <a:rPr lang="en-US" sz="1200" b="1" dirty="0">
                <a:latin typeface="+mn-lt"/>
                <a:cs typeface="+mn-cs"/>
              </a:rPr>
              <a:t>third lowest scoring element.</a:t>
            </a:r>
            <a:endParaRPr lang="en-ZA" sz="1200" b="1" dirty="0">
              <a:latin typeface="+mn-lt"/>
              <a:cs typeface="+mn-cs"/>
            </a:endParaRPr>
          </a:p>
          <a:p>
            <a:pPr marL="171450" indent="-17145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1200" dirty="0">
                <a:latin typeface="+mn-lt"/>
                <a:cs typeface="+mn-cs"/>
              </a:rPr>
              <a:t>Fair</a:t>
            </a:r>
            <a:r>
              <a:rPr lang="en-US" sz="1200" b="1" dirty="0">
                <a:latin typeface="+mn-lt"/>
                <a:cs typeface="+mn-cs"/>
              </a:rPr>
              <a:t> progress </a:t>
            </a:r>
            <a:r>
              <a:rPr lang="en-US" sz="1200" b="1" dirty="0" smtClean="0">
                <a:latin typeface="+mn-lt"/>
                <a:cs typeface="+mn-cs"/>
              </a:rPr>
              <a:t>in respect of black </a:t>
            </a:r>
            <a:r>
              <a:rPr lang="en-US" sz="1200" b="1" dirty="0">
                <a:latin typeface="+mn-lt"/>
                <a:cs typeface="+mn-cs"/>
              </a:rPr>
              <a:t>representation </a:t>
            </a:r>
            <a:r>
              <a:rPr lang="en-US" sz="1200" dirty="0">
                <a:latin typeface="+mn-lt"/>
                <a:cs typeface="+mn-cs"/>
              </a:rPr>
              <a:t>overall. </a:t>
            </a:r>
            <a:endParaRPr lang="en-ZA" sz="1200" dirty="0">
              <a:latin typeface="+mn-lt"/>
              <a:cs typeface="+mn-cs"/>
            </a:endParaRPr>
          </a:p>
          <a:p>
            <a:pPr marL="171450" indent="-17145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1200" dirty="0">
                <a:latin typeface="+mn-lt"/>
                <a:cs typeface="+mn-cs"/>
              </a:rPr>
              <a:t>However, </a:t>
            </a:r>
            <a:r>
              <a:rPr lang="en-US" sz="1200" b="1" dirty="0">
                <a:latin typeface="+mn-lt"/>
                <a:cs typeface="+mn-cs"/>
              </a:rPr>
              <a:t>women representation is still too low</a:t>
            </a:r>
            <a:r>
              <a:rPr lang="en-US" sz="1200" dirty="0">
                <a:latin typeface="+mn-lt"/>
                <a:cs typeface="+mn-cs"/>
              </a:rPr>
              <a:t> especially on the higher levels.</a:t>
            </a:r>
            <a:endParaRPr lang="en-ZA" sz="1200" dirty="0">
              <a:latin typeface="+mn-lt"/>
              <a:cs typeface="+mn-cs"/>
            </a:endParaRPr>
          </a:p>
          <a:p>
            <a:pPr marL="171450" indent="-17145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1200" dirty="0" smtClean="0"/>
              <a:t>Skewed representation </a:t>
            </a:r>
            <a:r>
              <a:rPr lang="en-US" sz="1200" b="1" dirty="0" smtClean="0"/>
              <a:t> of </a:t>
            </a:r>
            <a:r>
              <a:rPr lang="en-US" sz="1200" b="1" dirty="0" smtClean="0">
                <a:latin typeface="+mn-lt"/>
                <a:cs typeface="+mn-cs"/>
              </a:rPr>
              <a:t> </a:t>
            </a:r>
            <a:r>
              <a:rPr lang="en-US" sz="1200" b="1" smtClean="0">
                <a:latin typeface="+mn-lt"/>
                <a:cs typeface="+mn-cs"/>
              </a:rPr>
              <a:t>Indian professionals </a:t>
            </a:r>
            <a:r>
              <a:rPr lang="en-US" sz="1200" smtClean="0">
                <a:latin typeface="+mn-lt"/>
                <a:cs typeface="+mn-cs"/>
              </a:rPr>
              <a:t> </a:t>
            </a:r>
            <a:r>
              <a:rPr lang="en-US" sz="1200" dirty="0">
                <a:latin typeface="+mn-lt"/>
                <a:cs typeface="+mn-cs"/>
              </a:rPr>
              <a:t>in management levels of 1 company &amp; to lesser extent 2 others.</a:t>
            </a:r>
            <a:endParaRPr lang="en-ZA" sz="1200" dirty="0">
              <a:latin typeface="+mn-lt"/>
              <a:cs typeface="+mn-cs"/>
            </a:endParaRPr>
          </a:p>
          <a:p>
            <a:pPr marL="171450" indent="-17145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1200" dirty="0">
                <a:latin typeface="+mn-lt"/>
                <a:cs typeface="+mn-cs"/>
              </a:rPr>
              <a:t>Black representation in all the management levels is </a:t>
            </a:r>
            <a:r>
              <a:rPr lang="en-US" sz="1200" b="1" dirty="0">
                <a:latin typeface="+mn-lt"/>
                <a:cs typeface="+mn-cs"/>
              </a:rPr>
              <a:t>below the EAP target of 87.5%</a:t>
            </a:r>
            <a:endParaRPr lang="en-ZA" sz="1200" b="1" dirty="0">
              <a:latin typeface="+mn-lt"/>
              <a:cs typeface="+mn-cs"/>
            </a:endParaRPr>
          </a:p>
        </p:txBody>
      </p:sp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4343400" y="2060575"/>
          <a:ext cx="4664074" cy="150495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35528"/>
                <a:gridCol w="966863"/>
                <a:gridCol w="799666"/>
                <a:gridCol w="706612"/>
                <a:gridCol w="777273"/>
                <a:gridCol w="678132"/>
              </a:tblGrid>
              <a:tr h="285280">
                <a:tc gridSpan="6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en-ZA" sz="1100" b="1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Supportive Culture Performance / Compliance Status</a:t>
                      </a:r>
                      <a:endParaRPr kumimoji="0" lang="en-ZA" sz="1100" b="1" kern="1200" dirty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6" marR="68586" marT="0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ZA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ZA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ZA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ZA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ZA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63083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 b="0" dirty="0">
                          <a:solidFill>
                            <a:schemeClr val="tx2"/>
                          </a:solidFill>
                          <a:effectLst/>
                        </a:rPr>
                        <a:t> </a:t>
                      </a:r>
                      <a:r>
                        <a:rPr lang="en-US" sz="900" b="0" dirty="0" smtClean="0">
                          <a:solidFill>
                            <a:schemeClr val="tx2"/>
                          </a:solidFill>
                          <a:effectLst/>
                        </a:rPr>
                        <a:t>Main Coordinator Seniority</a:t>
                      </a:r>
                      <a:endParaRPr lang="en-ZA" sz="900" b="0" dirty="0">
                        <a:solidFill>
                          <a:schemeClr val="tx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6" marR="68586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 dirty="0" smtClean="0">
                          <a:solidFill>
                            <a:schemeClr val="tx2"/>
                          </a:solidFill>
                          <a:effectLst/>
                        </a:rPr>
                        <a:t>Board Level </a:t>
                      </a:r>
                      <a:r>
                        <a:rPr lang="en-US" sz="900" dirty="0">
                          <a:solidFill>
                            <a:schemeClr val="tx2"/>
                          </a:solidFill>
                          <a:effectLst/>
                        </a:rPr>
                        <a:t>Transformation </a:t>
                      </a:r>
                      <a:r>
                        <a:rPr lang="en-US" sz="900" dirty="0" smtClean="0">
                          <a:solidFill>
                            <a:schemeClr val="tx2"/>
                          </a:solidFill>
                          <a:effectLst/>
                        </a:rPr>
                        <a:t>Committee</a:t>
                      </a:r>
                      <a:endParaRPr lang="en-ZA" sz="900" dirty="0">
                        <a:solidFill>
                          <a:schemeClr val="tx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6" marR="68586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ZA" sz="900" dirty="0">
                          <a:solidFill>
                            <a:schemeClr val="tx2"/>
                          </a:solidFill>
                          <a:effectLst/>
                        </a:rPr>
                        <a:t>Appropriate Managers </a:t>
                      </a:r>
                      <a:endParaRPr lang="en-ZA" sz="900" dirty="0">
                        <a:solidFill>
                          <a:schemeClr val="tx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6" marR="68586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ZA" sz="900" dirty="0">
                          <a:solidFill>
                            <a:schemeClr val="tx2"/>
                          </a:solidFill>
                          <a:effectLst/>
                        </a:rPr>
                        <a:t>Fostering Supportive Culture </a:t>
                      </a:r>
                      <a:endParaRPr lang="en-ZA" sz="900" dirty="0">
                        <a:solidFill>
                          <a:schemeClr val="tx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6" marR="68586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ZA" sz="900" dirty="0">
                          <a:solidFill>
                            <a:schemeClr val="tx2"/>
                          </a:solidFill>
                          <a:effectLst/>
                        </a:rPr>
                        <a:t>Appropriate Policies </a:t>
                      </a:r>
                      <a:endParaRPr lang="en-ZA" sz="900" dirty="0">
                        <a:solidFill>
                          <a:schemeClr val="tx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6" marR="68586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ZA" sz="900" dirty="0">
                          <a:solidFill>
                            <a:schemeClr val="tx2"/>
                          </a:solidFill>
                          <a:effectLst/>
                        </a:rPr>
                        <a:t>Compliance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ZA" sz="900" dirty="0" smtClean="0">
                          <a:solidFill>
                            <a:schemeClr val="tx2"/>
                          </a:solidFill>
                          <a:effectLst/>
                        </a:rPr>
                        <a:t>Level </a:t>
                      </a:r>
                      <a:endParaRPr lang="en-ZA" sz="900" dirty="0">
                        <a:solidFill>
                          <a:schemeClr val="tx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6" marR="68586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58883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900" b="0" dirty="0">
                          <a:solidFill>
                            <a:schemeClr val="tx2"/>
                          </a:solidFill>
                          <a:effectLst/>
                        </a:rPr>
                        <a:t>Middle manager</a:t>
                      </a:r>
                      <a:endParaRPr lang="en-ZA" sz="1100" b="0" dirty="0">
                        <a:solidFill>
                          <a:schemeClr val="tx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6" marR="68586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900" dirty="0">
                          <a:solidFill>
                            <a:schemeClr val="tx2"/>
                          </a:solidFill>
                          <a:effectLst/>
                        </a:rPr>
                        <a:t>No</a:t>
                      </a:r>
                      <a:endParaRPr lang="en-ZA" sz="1100" dirty="0">
                        <a:solidFill>
                          <a:schemeClr val="tx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6" marR="68586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ZA" sz="900" dirty="0">
                          <a:solidFill>
                            <a:schemeClr val="tx2"/>
                          </a:solidFill>
                          <a:effectLst/>
                        </a:rPr>
                        <a:t>51% </a:t>
                      </a:r>
                      <a:endParaRPr lang="en-ZA" sz="1100" dirty="0">
                        <a:solidFill>
                          <a:schemeClr val="tx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6" marR="68586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ZA" sz="900" dirty="0">
                          <a:solidFill>
                            <a:schemeClr val="tx2"/>
                          </a:solidFill>
                          <a:effectLst/>
                        </a:rPr>
                        <a:t>44%</a:t>
                      </a:r>
                      <a:endParaRPr lang="en-ZA" sz="1100" dirty="0">
                        <a:solidFill>
                          <a:schemeClr val="tx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6" marR="68586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ZA" sz="900" dirty="0">
                          <a:solidFill>
                            <a:schemeClr val="tx2"/>
                          </a:solidFill>
                          <a:effectLst/>
                        </a:rPr>
                        <a:t>49% </a:t>
                      </a:r>
                      <a:endParaRPr lang="en-ZA" sz="1100" dirty="0">
                        <a:solidFill>
                          <a:schemeClr val="tx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6" marR="68586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ZA" sz="9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4F271C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49% </a:t>
                      </a:r>
                      <a:endParaRPr kumimoji="0" lang="en-ZA" sz="11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4F271C"/>
                        </a:solidFill>
                        <a:effectLst/>
                        <a:uLnTx/>
                        <a:uFillTx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6" marR="68586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4343400" y="3733800"/>
            <a:ext cx="4648200" cy="263149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100" b="1" dirty="0">
                <a:latin typeface="+mn-lt"/>
                <a:cs typeface="+mn-cs"/>
              </a:rPr>
              <a:t>Supportive Culture Observations</a:t>
            </a:r>
          </a:p>
          <a:p>
            <a:pPr marL="228600" indent="-22860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1100" b="1" dirty="0">
                <a:latin typeface="+mn-lt"/>
                <a:cs typeface="+mn-cs"/>
              </a:rPr>
              <a:t>Lack of awareness of the LFC</a:t>
            </a:r>
            <a:r>
              <a:rPr lang="en-US" sz="1100" dirty="0">
                <a:latin typeface="+mn-lt"/>
                <a:cs typeface="+mn-cs"/>
              </a:rPr>
              <a:t> within the companies, even at senior level</a:t>
            </a:r>
            <a:r>
              <a:rPr lang="en-US" sz="1100" b="1" dirty="0">
                <a:latin typeface="+mn-lt"/>
                <a:cs typeface="+mn-cs"/>
              </a:rPr>
              <a:t>. </a:t>
            </a:r>
            <a:endParaRPr lang="en-US" sz="1100" dirty="0">
              <a:latin typeface="+mn-lt"/>
              <a:cs typeface="+mn-cs"/>
            </a:endParaRPr>
          </a:p>
          <a:p>
            <a:pPr marL="228600" indent="-22860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1100" dirty="0">
                <a:latin typeface="+mn-lt"/>
                <a:cs typeface="+mn-cs"/>
              </a:rPr>
              <a:t> A relatively </a:t>
            </a:r>
            <a:r>
              <a:rPr lang="en-US" sz="1100" b="1" dirty="0">
                <a:latin typeface="+mn-lt"/>
                <a:cs typeface="+mn-cs"/>
              </a:rPr>
              <a:t>high turnover of blacks</a:t>
            </a:r>
            <a:r>
              <a:rPr lang="en-US" sz="1100" dirty="0">
                <a:latin typeface="+mn-lt"/>
                <a:cs typeface="+mn-cs"/>
              </a:rPr>
              <a:t>, because of frustration </a:t>
            </a:r>
          </a:p>
          <a:p>
            <a:pPr marL="228600" indent="-22860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1100" dirty="0">
                <a:latin typeface="+mn-lt"/>
                <a:cs typeface="+mn-cs"/>
              </a:rPr>
              <a:t>Perception that </a:t>
            </a:r>
            <a:r>
              <a:rPr lang="en-US" sz="1100" b="1" dirty="0">
                <a:latin typeface="+mn-lt"/>
                <a:cs typeface="+mn-cs"/>
              </a:rPr>
              <a:t>blacks are set up for failure </a:t>
            </a:r>
            <a:r>
              <a:rPr lang="en-US" sz="1100" dirty="0">
                <a:latin typeface="+mn-lt"/>
                <a:cs typeface="+mn-cs"/>
              </a:rPr>
              <a:t>as the culture not supportive.</a:t>
            </a:r>
          </a:p>
          <a:p>
            <a:pPr marL="228600" indent="-22860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1100" dirty="0">
                <a:latin typeface="+mn-lt"/>
                <a:cs typeface="+mn-cs"/>
              </a:rPr>
              <a:t> Most </a:t>
            </a:r>
            <a:r>
              <a:rPr lang="en-US" sz="1100" b="1" dirty="0">
                <a:latin typeface="+mn-lt"/>
                <a:cs typeface="+mn-cs"/>
              </a:rPr>
              <a:t>line managers seen as the major stumbling blocks</a:t>
            </a:r>
            <a:r>
              <a:rPr lang="en-US" sz="1100" dirty="0">
                <a:latin typeface="+mn-lt"/>
                <a:cs typeface="+mn-cs"/>
              </a:rPr>
              <a:t>.</a:t>
            </a:r>
          </a:p>
          <a:p>
            <a:pPr marL="228600" indent="-22860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1100" dirty="0">
                <a:latin typeface="+mn-lt"/>
                <a:cs typeface="+mn-cs"/>
              </a:rPr>
              <a:t> </a:t>
            </a:r>
            <a:r>
              <a:rPr lang="en-US" sz="1100" b="1" dirty="0">
                <a:latin typeface="+mn-lt"/>
                <a:cs typeface="+mn-cs"/>
              </a:rPr>
              <a:t>The </a:t>
            </a:r>
            <a:r>
              <a:rPr lang="en-US" sz="1100" b="1" dirty="0"/>
              <a:t>dedicated managers’ </a:t>
            </a:r>
            <a:r>
              <a:rPr lang="en-US" sz="1100" b="1" dirty="0">
                <a:latin typeface="+mn-lt"/>
                <a:cs typeface="+mn-cs"/>
              </a:rPr>
              <a:t>seniority level has been</a:t>
            </a:r>
            <a:r>
              <a:rPr lang="en-US" sz="1100" dirty="0">
                <a:latin typeface="+mn-lt"/>
                <a:cs typeface="+mn-cs"/>
              </a:rPr>
              <a:t> </a:t>
            </a:r>
            <a:r>
              <a:rPr lang="en-US" sz="1100" b="1" dirty="0">
                <a:latin typeface="+mn-lt"/>
                <a:cs typeface="+mn-cs"/>
              </a:rPr>
              <a:t>lowered</a:t>
            </a:r>
            <a:r>
              <a:rPr lang="en-US" sz="1100" dirty="0"/>
              <a:t> over  time:</a:t>
            </a:r>
            <a:endParaRPr lang="en-US" sz="1100" b="1" dirty="0">
              <a:latin typeface="+mn-lt"/>
              <a:cs typeface="+mn-cs"/>
            </a:endParaRPr>
          </a:p>
          <a:p>
            <a:pPr marL="685800" lvl="1" indent="-228600" fontAlgn="auto">
              <a:spcBef>
                <a:spcPts val="0"/>
              </a:spcBef>
              <a:spcAft>
                <a:spcPts val="0"/>
              </a:spcAft>
              <a:buFont typeface="Courier New" pitchFamily="49" charset="0"/>
              <a:buChar char="o"/>
              <a:defRPr/>
            </a:pPr>
            <a:r>
              <a:rPr lang="en-US" sz="1100" dirty="0">
                <a:latin typeface="+mn-lt"/>
                <a:cs typeface="+mn-cs"/>
              </a:rPr>
              <a:t>From executive director level to middle manager level.</a:t>
            </a:r>
          </a:p>
          <a:p>
            <a:pPr marL="685800" lvl="1" indent="-228600" fontAlgn="auto">
              <a:spcBef>
                <a:spcPts val="0"/>
              </a:spcBef>
              <a:spcAft>
                <a:spcPts val="0"/>
              </a:spcAft>
              <a:buFont typeface="Courier New" pitchFamily="49" charset="0"/>
              <a:buChar char="o"/>
              <a:defRPr/>
            </a:pPr>
            <a:r>
              <a:rPr lang="en-US" sz="1100" dirty="0">
                <a:latin typeface="+mn-lt"/>
                <a:cs typeface="+mn-cs"/>
              </a:rPr>
              <a:t>Suggesting a view that this function is now viewed as superfluous.</a:t>
            </a:r>
          </a:p>
          <a:p>
            <a:pPr marL="685800" lvl="1" indent="-228600" fontAlgn="auto">
              <a:spcBef>
                <a:spcPts val="0"/>
              </a:spcBef>
              <a:spcAft>
                <a:spcPts val="0"/>
              </a:spcAft>
              <a:buFont typeface="Courier New" pitchFamily="49" charset="0"/>
              <a:buChar char="o"/>
              <a:defRPr/>
            </a:pPr>
            <a:r>
              <a:rPr lang="en-US" sz="1100" dirty="0">
                <a:latin typeface="+mn-lt"/>
                <a:cs typeface="+mn-cs"/>
              </a:rPr>
              <a:t>Yet input from  HDSA staff, suppliers &amp; customers suggests</a:t>
            </a:r>
          </a:p>
          <a:p>
            <a:pPr marL="685800" lvl="1" indent="-2286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100" dirty="0">
                <a:latin typeface="+mn-lt"/>
                <a:cs typeface="+mn-cs"/>
              </a:rPr>
              <a:t>   otherwise.</a:t>
            </a:r>
          </a:p>
          <a:p>
            <a:pPr marL="228600" indent="-22860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1100" dirty="0">
                <a:latin typeface="+mn-lt"/>
                <a:cs typeface="+mn-cs"/>
              </a:rPr>
              <a:t>The function in most of the companies is </a:t>
            </a:r>
            <a:r>
              <a:rPr lang="en-US" sz="1100" b="1" dirty="0">
                <a:latin typeface="+mn-lt"/>
                <a:cs typeface="+mn-cs"/>
              </a:rPr>
              <a:t>performed by HDSA managers</a:t>
            </a:r>
            <a:r>
              <a:rPr lang="en-US" sz="1100" dirty="0">
                <a:latin typeface="+mn-lt"/>
                <a:cs typeface="+mn-cs"/>
              </a:rPr>
              <a:t>.</a:t>
            </a:r>
          </a:p>
          <a:p>
            <a:pPr marL="228600" indent="-22860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1100" dirty="0">
                <a:latin typeface="+mn-lt"/>
                <a:cs typeface="+mn-cs"/>
              </a:rPr>
              <a:t> Implementation is </a:t>
            </a:r>
            <a:r>
              <a:rPr lang="en-US" sz="1100" b="1" dirty="0">
                <a:latin typeface="+mn-lt"/>
                <a:cs typeface="+mn-cs"/>
              </a:rPr>
              <a:t>driven from HR instead of line functions</a:t>
            </a:r>
            <a:r>
              <a:rPr lang="en-US" sz="1100" dirty="0">
                <a:latin typeface="+mn-lt"/>
                <a:cs typeface="+mn-cs"/>
              </a:rPr>
              <a:t>  for buy-in.</a:t>
            </a:r>
          </a:p>
          <a:p>
            <a:pPr marL="228600" indent="-22860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1100" dirty="0">
                <a:latin typeface="+mn-lt"/>
                <a:cs typeface="+mn-cs"/>
              </a:rPr>
              <a:t> The positions represented in the teams are from HR, BEE Strategy, External Affairs,  Procurement. One company has included Retail Management.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9"/>
          <p:cNvSpPr>
            <a:spLocks noGrp="1"/>
          </p:cNvSpPr>
          <p:nvPr/>
        </p:nvSpPr>
        <p:spPr bwMode="auto">
          <a:xfrm>
            <a:off x="990600" y="132557"/>
            <a:ext cx="6636948" cy="698500"/>
          </a:xfrm>
          <a:prstGeom prst="rect">
            <a:avLst/>
          </a:prstGeom>
          <a:noFill/>
          <a:ln w="10795">
            <a:noFill/>
            <a:prstDash val="dash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>
            <a:lvl1pPr marL="45720" indent="0" algn="l" rtl="0" eaLnBrk="0" fontAlgn="base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2" pitchFamily="18" charset="2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39763" indent="-236538" algn="l" rtl="0" eaLnBrk="0" fontAlgn="base" hangingPunct="0">
              <a:spcBef>
                <a:spcPts val="550"/>
              </a:spcBef>
              <a:spcAft>
                <a:spcPct val="0"/>
              </a:spcAft>
              <a:buClr>
                <a:schemeClr val="accent1"/>
              </a:buClr>
              <a:buFont typeface="Verdana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85825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6963" indent="-17303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32D2E"/>
              </a:buClr>
              <a:buFont typeface="Wingdings 2" pitchFamily="18" charset="2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96988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508760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5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19072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20240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30552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118872" algn="ctr" eaLnBrk="1" fontAlgn="auto" hangingPunct="1">
              <a:spcBef>
                <a:spcPts val="70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en-ZA" sz="3200" dirty="0" smtClean="0"/>
              <a:t>Procurement</a:t>
            </a:r>
            <a:endParaRPr lang="en-ZA" sz="3200" dirty="0"/>
          </a:p>
        </p:txBody>
      </p:sp>
      <p:sp>
        <p:nvSpPr>
          <p:cNvPr id="3" name="Slide Number Placeholder 6"/>
          <p:cNvSpPr>
            <a:spLocks noGrp="1"/>
          </p:cNvSpPr>
          <p:nvPr/>
        </p:nvSpPr>
        <p:spPr>
          <a:xfrm>
            <a:off x="8573698" y="6249194"/>
            <a:ext cx="457200" cy="476250"/>
          </a:xfrm>
          <a:prstGeom prst="rect">
            <a:avLst/>
          </a:prstGeom>
        </p:spPr>
        <p:txBody>
          <a:bodyPr anchor="b"/>
          <a:lstStyle>
            <a:defPPr>
              <a:defRPr lang="en-US"/>
            </a:defPPr>
            <a:lvl1pPr algn="ctr" rtl="0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kern="1200">
                <a:solidFill>
                  <a:schemeClr val="bg2">
                    <a:shade val="50000"/>
                    <a:satMod val="200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pPr>
              <a:defRPr/>
            </a:pPr>
            <a:fld id="{772F3617-BAA0-4386-87CE-5D450EE75B0E}" type="slidenum">
              <a:rPr lang="en-ZA"/>
              <a:pPr>
                <a:defRPr/>
              </a:pPr>
              <a:t>8</a:t>
            </a:fld>
            <a:endParaRPr lang="en-ZA"/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-40077" y="-56356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endParaRPr lang="en-ZA">
              <a:latin typeface="Gill Sans MT" pitchFamily="34" charset="0"/>
            </a:endParaRPr>
          </a:p>
        </p:txBody>
      </p:sp>
      <p:pic>
        <p:nvPicPr>
          <p:cNvPr id="5" name="table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914399" y="635794"/>
            <a:ext cx="8158045" cy="1219306"/>
          </a:xfrm>
          <a:prstGeom prst="rect">
            <a:avLst/>
          </a:prstGeom>
        </p:spPr>
      </p:pic>
      <p:pic>
        <p:nvPicPr>
          <p:cNvPr id="6" name="table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914400" y="1932782"/>
            <a:ext cx="8161727" cy="1579001"/>
          </a:xfrm>
          <a:prstGeom prst="rect">
            <a:avLst/>
          </a:prstGeom>
        </p:spPr>
      </p:pic>
      <p:sp>
        <p:nvSpPr>
          <p:cNvPr id="7" name="TextBox 10"/>
          <p:cNvSpPr txBox="1"/>
          <p:nvPr/>
        </p:nvSpPr>
        <p:spPr>
          <a:xfrm>
            <a:off x="990599" y="3516660"/>
            <a:ext cx="3810001" cy="3123932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  <a:prstDash val="dash"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pPr marL="171450" indent="-17145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1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Spend analysis from &gt;50% HDSA companies</a:t>
            </a:r>
            <a:endParaRPr lang="en-ZA" sz="1200" b="1" dirty="0">
              <a:solidFill>
                <a:schemeClr val="tx1">
                  <a:lumMod val="85000"/>
                  <a:lumOff val="15000"/>
                </a:schemeClr>
              </a:solidFill>
              <a:latin typeface="+mn-lt"/>
            </a:endParaRPr>
          </a:p>
          <a:p>
            <a:pPr marL="628650" lvl="1" indent="-171450" fontAlgn="auto">
              <a:spcBef>
                <a:spcPts val="0"/>
              </a:spcBef>
              <a:spcAft>
                <a:spcPts val="0"/>
              </a:spcAft>
              <a:buFont typeface="Courier New" pitchFamily="49" charset="0"/>
              <a:buChar char="o"/>
              <a:defRPr/>
            </a:pPr>
            <a:r>
              <a:rPr lang="en-US" sz="1100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Expenditure of at </a:t>
            </a:r>
            <a:r>
              <a:rPr lang="en-US" sz="11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least 25% </a:t>
            </a:r>
            <a:r>
              <a:rPr lang="en-US" sz="1100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- Civil and Maintenance, Transport and Service Industries.</a:t>
            </a:r>
            <a:endParaRPr lang="en-ZA" sz="1100" dirty="0">
              <a:solidFill>
                <a:schemeClr val="tx1">
                  <a:lumMod val="85000"/>
                  <a:lumOff val="15000"/>
                </a:schemeClr>
              </a:solidFill>
              <a:latin typeface="+mn-lt"/>
            </a:endParaRPr>
          </a:p>
          <a:p>
            <a:pPr marL="628650" lvl="1" indent="-171450" fontAlgn="auto">
              <a:spcBef>
                <a:spcPts val="0"/>
              </a:spcBef>
              <a:spcAft>
                <a:spcPts val="0"/>
              </a:spcAft>
              <a:buFont typeface="Courier New" pitchFamily="49" charset="0"/>
              <a:buChar char="o"/>
              <a:defRPr/>
            </a:pPr>
            <a:r>
              <a:rPr lang="en-US" sz="1100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Expenditure of </a:t>
            </a:r>
            <a:r>
              <a:rPr lang="en-US" sz="11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below 5% </a:t>
            </a:r>
            <a:r>
              <a:rPr lang="en-US" sz="1100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- Packaging, Crude Oil, Telecommunication, Natural Gas, Other </a:t>
            </a:r>
            <a:r>
              <a:rPr lang="en-US" sz="11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Capex</a:t>
            </a:r>
            <a:r>
              <a:rPr lang="en-US" sz="1100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, Additives, finance &amp; Insurance and Coal. </a:t>
            </a:r>
            <a:endParaRPr lang="en-ZA" sz="1100" dirty="0">
              <a:solidFill>
                <a:schemeClr val="tx1">
                  <a:lumMod val="85000"/>
                  <a:lumOff val="15000"/>
                </a:schemeClr>
              </a:solidFill>
              <a:latin typeface="+mn-lt"/>
            </a:endParaRPr>
          </a:p>
          <a:p>
            <a:pPr marL="628650" lvl="1" indent="-171450" fontAlgn="auto">
              <a:spcBef>
                <a:spcPts val="0"/>
              </a:spcBef>
              <a:spcAft>
                <a:spcPts val="0"/>
              </a:spcAft>
              <a:buFont typeface="Courier New" pitchFamily="49" charset="0"/>
              <a:buChar char="o"/>
              <a:defRPr/>
            </a:pPr>
            <a:r>
              <a:rPr lang="en-US" sz="1100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Procurement from HDSAs is </a:t>
            </a:r>
            <a:r>
              <a:rPr lang="en-US" sz="11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less than 5% for about 50% of the product lines. </a:t>
            </a:r>
            <a:endParaRPr lang="en-ZA" sz="1100" b="1" dirty="0">
              <a:solidFill>
                <a:schemeClr val="tx1">
                  <a:lumMod val="85000"/>
                  <a:lumOff val="15000"/>
                </a:schemeClr>
              </a:solidFill>
              <a:latin typeface="+mn-lt"/>
            </a:endParaRPr>
          </a:p>
          <a:p>
            <a:pPr marL="171450" indent="-17145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Only </a:t>
            </a:r>
            <a:r>
              <a:rPr lang="en-US" sz="1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3 of the 6 oil companies comply </a:t>
            </a:r>
            <a:r>
              <a:rPr lang="en-US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with this element, the main differentiator being Crude. </a:t>
            </a:r>
          </a:p>
          <a:p>
            <a:pPr marL="171450" indent="-17145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     The third company’s last purchase was however,  in 2009.</a:t>
            </a:r>
            <a:endParaRPr lang="en-ZA" sz="1200" dirty="0">
              <a:solidFill>
                <a:schemeClr val="tx1">
                  <a:lumMod val="85000"/>
                  <a:lumOff val="15000"/>
                </a:schemeClr>
              </a:solidFill>
              <a:latin typeface="+mn-lt"/>
            </a:endParaRPr>
          </a:p>
          <a:p>
            <a:pPr marL="171450" indent="-17145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Most Crude and other imports procurement and supply is </a:t>
            </a:r>
            <a:r>
              <a:rPr lang="en-US" sz="1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controlled by international parent companies</a:t>
            </a:r>
            <a:r>
              <a:rPr lang="en-US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. </a:t>
            </a:r>
            <a:endParaRPr lang="en-ZA" sz="1200" dirty="0">
              <a:solidFill>
                <a:schemeClr val="tx1">
                  <a:lumMod val="85000"/>
                  <a:lumOff val="15000"/>
                </a:schemeClr>
              </a:solidFill>
              <a:latin typeface="+mn-lt"/>
            </a:endParaRPr>
          </a:p>
          <a:p>
            <a:pPr marL="171450" indent="-17145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The challenge of buying crude from </a:t>
            </a:r>
            <a:r>
              <a:rPr lang="en-US" sz="1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local traders is that they do not really trade but are brokers / facilitators.</a:t>
            </a:r>
            <a:r>
              <a:rPr lang="en-US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 </a:t>
            </a:r>
          </a:p>
          <a:p>
            <a:pPr marL="171450" indent="-17145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     It is thus generally more expensive to buy from them.</a:t>
            </a:r>
            <a:endParaRPr lang="en-ZA" sz="1200" dirty="0">
              <a:solidFill>
                <a:schemeClr val="tx1">
                  <a:lumMod val="85000"/>
                  <a:lumOff val="15000"/>
                </a:schemeClr>
              </a:solidFill>
              <a:latin typeface="+mn-lt"/>
            </a:endParaRPr>
          </a:p>
        </p:txBody>
      </p:sp>
      <p:sp>
        <p:nvSpPr>
          <p:cNvPr id="8" name="TextBox 11"/>
          <p:cNvSpPr txBox="1"/>
          <p:nvPr/>
        </p:nvSpPr>
        <p:spPr>
          <a:xfrm>
            <a:off x="4800600" y="3505200"/>
            <a:ext cx="4114800" cy="2123658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  <a:prstDash val="dash"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pPr marL="171450" indent="-17145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1100" dirty="0">
                <a:latin typeface="+mn-lt"/>
              </a:rPr>
              <a:t>The </a:t>
            </a:r>
            <a:r>
              <a:rPr lang="en-US" sz="1100" b="1" dirty="0">
                <a:latin typeface="+mn-lt"/>
              </a:rPr>
              <a:t>support to and from SASDA</a:t>
            </a:r>
            <a:r>
              <a:rPr lang="en-US" sz="1100" dirty="0">
                <a:latin typeface="+mn-lt"/>
              </a:rPr>
              <a:t> has not worked according to plan for various reasons. </a:t>
            </a:r>
          </a:p>
          <a:p>
            <a:pPr marL="171450" indent="-17145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100" dirty="0">
                <a:latin typeface="+mn-lt"/>
              </a:rPr>
              <a:t>     Among others the casualty of this is </a:t>
            </a:r>
            <a:r>
              <a:rPr lang="en-US" sz="1100" b="1" dirty="0">
                <a:latin typeface="+mn-lt"/>
              </a:rPr>
              <a:t>an industry – wide HDSA Supplier database</a:t>
            </a:r>
            <a:r>
              <a:rPr lang="en-US" sz="1100" dirty="0">
                <a:latin typeface="+mn-lt"/>
              </a:rPr>
              <a:t>.</a:t>
            </a:r>
            <a:endParaRPr lang="en-ZA" sz="1100" dirty="0">
              <a:latin typeface="+mn-lt"/>
            </a:endParaRPr>
          </a:p>
          <a:p>
            <a:pPr marL="171450" indent="-17145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1100" b="1" dirty="0">
                <a:latin typeface="+mn-lt"/>
              </a:rPr>
              <a:t>Supplier development efforts</a:t>
            </a:r>
            <a:r>
              <a:rPr lang="en-US" sz="1100" dirty="0">
                <a:latin typeface="+mn-lt"/>
              </a:rPr>
              <a:t> are also sparse, unstructured and seemingly not effective. </a:t>
            </a:r>
            <a:endParaRPr lang="en-ZA" sz="1100" dirty="0">
              <a:latin typeface="+mn-lt"/>
            </a:endParaRPr>
          </a:p>
          <a:p>
            <a:pPr marL="171450" indent="-17145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1100" b="1" dirty="0">
                <a:latin typeface="+mn-lt"/>
              </a:rPr>
              <a:t>No visibility of technically qualified &amp; competent suppliers</a:t>
            </a:r>
          </a:p>
          <a:p>
            <a:pPr marL="171450" indent="-17145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100" dirty="0">
                <a:latin typeface="+mn-lt"/>
              </a:rPr>
              <a:t>    including black owned and black women owned enterprises </a:t>
            </a:r>
          </a:p>
          <a:p>
            <a:pPr marL="171450" indent="-17145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100" dirty="0">
                <a:latin typeface="+mn-lt"/>
              </a:rPr>
              <a:t>    for among others construction projects in forecourt, and mechanical, engineering, civil and processing jobs.</a:t>
            </a:r>
            <a:endParaRPr lang="en-ZA" sz="1100" dirty="0">
              <a:latin typeface="+mn-lt"/>
            </a:endParaRPr>
          </a:p>
          <a:p>
            <a:pPr marL="171450" indent="-17145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1100" dirty="0">
                <a:latin typeface="+mn-lt"/>
              </a:rPr>
              <a:t>Some HDSA suppliers fail </a:t>
            </a:r>
            <a:r>
              <a:rPr lang="en-US" sz="1100" b="1" dirty="0">
                <a:latin typeface="+mn-lt"/>
              </a:rPr>
              <a:t>Health and Safety</a:t>
            </a:r>
            <a:r>
              <a:rPr lang="en-US" sz="1100" dirty="0">
                <a:latin typeface="+mn-lt"/>
              </a:rPr>
              <a:t> requirements. </a:t>
            </a:r>
            <a:endParaRPr lang="en-ZA" sz="1100" dirty="0">
              <a:latin typeface="+mn-lt"/>
            </a:endParaRPr>
          </a:p>
          <a:p>
            <a:pPr marL="171450" indent="-17145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1100" dirty="0">
                <a:latin typeface="+mn-lt"/>
              </a:rPr>
              <a:t>Lack of </a:t>
            </a:r>
            <a:r>
              <a:rPr lang="en-US" sz="1100" b="1" dirty="0">
                <a:latin typeface="+mn-lt"/>
              </a:rPr>
              <a:t>development finance.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9"/>
          <p:cNvSpPr>
            <a:spLocks noGrp="1"/>
          </p:cNvSpPr>
          <p:nvPr/>
        </p:nvSpPr>
        <p:spPr bwMode="auto">
          <a:xfrm>
            <a:off x="1447800" y="60325"/>
            <a:ext cx="6147529" cy="504825"/>
          </a:xfrm>
          <a:prstGeom prst="rect">
            <a:avLst/>
          </a:prstGeom>
          <a:noFill/>
          <a:ln w="10795">
            <a:noFill/>
            <a:prstDash val="dash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>
            <a:lvl1pPr marL="45720" indent="0" algn="l" rtl="0" eaLnBrk="0" fontAlgn="base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2" pitchFamily="18" charset="2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39763" indent="-236538" algn="l" rtl="0" eaLnBrk="0" fontAlgn="base" hangingPunct="0">
              <a:spcBef>
                <a:spcPts val="550"/>
              </a:spcBef>
              <a:spcAft>
                <a:spcPct val="0"/>
              </a:spcAft>
              <a:buClr>
                <a:schemeClr val="accent1"/>
              </a:buClr>
              <a:buFont typeface="Verdana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85825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6963" indent="-17303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32D2E"/>
              </a:buClr>
              <a:buFont typeface="Wingdings 2" pitchFamily="18" charset="2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96988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itchFamily="18" charset="2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508760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5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19072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20240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30552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118872" algn="ctr" eaLnBrk="1" fontAlgn="auto" hangingPunct="1">
              <a:spcBef>
                <a:spcPts val="70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en-ZA" sz="2400" dirty="0" smtClean="0"/>
              <a:t>Access to Joint Infrastructure &amp; Wholesaling</a:t>
            </a:r>
            <a:endParaRPr lang="en-ZA" sz="2400" dirty="0"/>
          </a:p>
        </p:txBody>
      </p:sp>
      <p:sp>
        <p:nvSpPr>
          <p:cNvPr id="3" name="Slide Number Placeholder 6"/>
          <p:cNvSpPr>
            <a:spLocks noGrp="1"/>
          </p:cNvSpPr>
          <p:nvPr/>
        </p:nvSpPr>
        <p:spPr>
          <a:xfrm>
            <a:off x="8541479" y="6321425"/>
            <a:ext cx="457200" cy="476250"/>
          </a:xfrm>
          <a:prstGeom prst="rect">
            <a:avLst/>
          </a:prstGeom>
        </p:spPr>
        <p:txBody>
          <a:bodyPr anchor="b"/>
          <a:lstStyle>
            <a:defPPr>
              <a:defRPr lang="en-US"/>
            </a:defPPr>
            <a:lvl1pPr algn="ctr" rtl="0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kern="1200">
                <a:solidFill>
                  <a:schemeClr val="bg2">
                    <a:shade val="50000"/>
                    <a:satMod val="200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pPr>
              <a:defRPr/>
            </a:pPr>
            <a:fld id="{E0D37607-C925-4D3F-A32C-A40EFCC63883}" type="slidenum">
              <a:rPr lang="en-ZA"/>
              <a:pPr>
                <a:defRPr/>
              </a:pPr>
              <a:t>9</a:t>
            </a:fld>
            <a:endParaRPr lang="en-ZA"/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-72296" y="158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endParaRPr lang="en-ZA">
              <a:latin typeface="Gill Sans MT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990600" y="1905001"/>
            <a:ext cx="3962400" cy="4800599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  <a:prstDash val="dash"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1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cs typeface="+mn-cs"/>
              </a:rPr>
              <a:t>Other Access to Joint Facilities Observations</a:t>
            </a:r>
            <a:endParaRPr lang="en-ZA" sz="1100" dirty="0">
              <a:solidFill>
                <a:schemeClr val="tx1">
                  <a:lumMod val="85000"/>
                  <a:lumOff val="15000"/>
                </a:schemeClr>
              </a:solidFill>
              <a:latin typeface="+mn-lt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50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cs typeface="+mn-cs"/>
              </a:rPr>
              <a:t>(No regulatory enforcement / refinement)</a:t>
            </a:r>
            <a:endParaRPr lang="en-ZA" sz="1050" dirty="0">
              <a:solidFill>
                <a:schemeClr val="tx1">
                  <a:lumMod val="85000"/>
                  <a:lumOff val="15000"/>
                </a:schemeClr>
              </a:solidFill>
              <a:latin typeface="+mn-lt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ZA" sz="1050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cs typeface="+mn-cs"/>
              </a:rPr>
              <a:t> </a:t>
            </a:r>
          </a:p>
          <a:p>
            <a:pPr marL="171450" indent="-17145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1050" b="1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cs typeface="+mn-cs"/>
              </a:rPr>
              <a:t>Non adherence to own regulations / act by NERSA </a:t>
            </a:r>
            <a:r>
              <a:rPr lang="en-US" sz="1050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cs typeface="+mn-cs"/>
              </a:rPr>
              <a:t>worsens problem.</a:t>
            </a:r>
            <a:endParaRPr lang="en-ZA" sz="1050" dirty="0">
              <a:solidFill>
                <a:schemeClr val="tx1">
                  <a:lumMod val="85000"/>
                  <a:lumOff val="15000"/>
                </a:schemeClr>
              </a:solidFill>
              <a:latin typeface="+mn-lt"/>
              <a:cs typeface="+mn-cs"/>
            </a:endParaRPr>
          </a:p>
          <a:p>
            <a:pPr marL="628650" lvl="1" indent="-171450" fontAlgn="auto">
              <a:spcBef>
                <a:spcPts val="0"/>
              </a:spcBef>
              <a:spcAft>
                <a:spcPts val="0"/>
              </a:spcAft>
              <a:buFont typeface="Courier New" pitchFamily="49" charset="0"/>
              <a:buChar char="o"/>
              <a:defRPr/>
            </a:pPr>
            <a:r>
              <a:rPr lang="en-US" sz="1050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cs typeface="+mn-cs"/>
              </a:rPr>
              <a:t>Licensees to provide information on uncommitted capacity</a:t>
            </a:r>
            <a:endParaRPr lang="en-ZA" sz="1050" dirty="0">
              <a:solidFill>
                <a:schemeClr val="tx1">
                  <a:lumMod val="85000"/>
                  <a:lumOff val="15000"/>
                </a:schemeClr>
              </a:solidFill>
              <a:latin typeface="+mn-lt"/>
              <a:cs typeface="+mn-cs"/>
            </a:endParaRPr>
          </a:p>
          <a:p>
            <a:pPr marL="628650" lvl="1" indent="-171450" fontAlgn="auto">
              <a:spcBef>
                <a:spcPts val="0"/>
              </a:spcBef>
              <a:spcAft>
                <a:spcPts val="0"/>
              </a:spcAft>
              <a:buFont typeface="Courier New" pitchFamily="49" charset="0"/>
              <a:buChar char="o"/>
              <a:defRPr/>
            </a:pPr>
            <a:r>
              <a:rPr lang="en-US" sz="1050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cs typeface="+mn-cs"/>
              </a:rPr>
              <a:t>Lodgments of allocation mechanism for uncommitted capacity within 6 months of license</a:t>
            </a:r>
            <a:endParaRPr lang="en-ZA" sz="1050" dirty="0">
              <a:solidFill>
                <a:schemeClr val="tx1">
                  <a:lumMod val="85000"/>
                  <a:lumOff val="15000"/>
                </a:schemeClr>
              </a:solidFill>
              <a:latin typeface="+mn-lt"/>
              <a:cs typeface="+mn-cs"/>
            </a:endParaRPr>
          </a:p>
          <a:p>
            <a:pPr marL="628650" lvl="1" indent="-171450" fontAlgn="auto">
              <a:spcBef>
                <a:spcPts val="0"/>
              </a:spcBef>
              <a:spcAft>
                <a:spcPts val="0"/>
              </a:spcAft>
              <a:buFont typeface="Courier New" pitchFamily="49" charset="0"/>
              <a:buChar char="o"/>
              <a:defRPr/>
            </a:pPr>
            <a:r>
              <a:rPr lang="en-US" sz="1050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cs typeface="+mn-cs"/>
              </a:rPr>
              <a:t>Annual submissions on commercial arrangements for the participation of  HDSA’s</a:t>
            </a:r>
            <a:endParaRPr lang="en-ZA" sz="1050" dirty="0">
              <a:solidFill>
                <a:schemeClr val="tx1">
                  <a:lumMod val="85000"/>
                  <a:lumOff val="15000"/>
                </a:schemeClr>
              </a:solidFill>
              <a:latin typeface="+mn-lt"/>
              <a:cs typeface="+mn-cs"/>
            </a:endParaRPr>
          </a:p>
          <a:p>
            <a:pPr marL="628650" lvl="1" indent="-171450" fontAlgn="auto">
              <a:spcBef>
                <a:spcPts val="0"/>
              </a:spcBef>
              <a:spcAft>
                <a:spcPts val="0"/>
              </a:spcAft>
              <a:buFont typeface="Courier New" pitchFamily="49" charset="0"/>
              <a:buChar char="o"/>
              <a:defRPr/>
            </a:pPr>
            <a:r>
              <a:rPr lang="en-US" sz="1050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cs typeface="+mn-cs"/>
              </a:rPr>
              <a:t>NERSA must use such information to facilitate ownership, control or management of operations  of petroleum pipelines, storage facilities and landing facilities</a:t>
            </a:r>
            <a:endParaRPr lang="en-ZA" sz="1050" dirty="0">
              <a:solidFill>
                <a:schemeClr val="tx1">
                  <a:lumMod val="85000"/>
                  <a:lumOff val="15000"/>
                </a:schemeClr>
              </a:solidFill>
              <a:latin typeface="+mn-lt"/>
              <a:cs typeface="+mn-cs"/>
            </a:endParaRPr>
          </a:p>
          <a:p>
            <a:pPr marL="171450" indent="-17145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1050" b="1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cs typeface="+mn-cs"/>
              </a:rPr>
              <a:t>No access to Transnet pipeline </a:t>
            </a:r>
            <a:r>
              <a:rPr lang="en-US" sz="1050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cs typeface="+mn-cs"/>
              </a:rPr>
              <a:t>to move product from coast to inland</a:t>
            </a:r>
            <a:endParaRPr lang="en-ZA" sz="1050" dirty="0">
              <a:solidFill>
                <a:schemeClr val="tx1">
                  <a:lumMod val="85000"/>
                  <a:lumOff val="15000"/>
                </a:schemeClr>
              </a:solidFill>
              <a:latin typeface="+mn-lt"/>
              <a:cs typeface="+mn-cs"/>
            </a:endParaRPr>
          </a:p>
          <a:p>
            <a:pPr marL="628650" lvl="1" indent="-171450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n-US" sz="1050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cs typeface="+mn-cs"/>
              </a:rPr>
              <a:t> Transnet not aggressively employing empowerment legislation / policies</a:t>
            </a:r>
            <a:endParaRPr lang="en-ZA" sz="1050" dirty="0">
              <a:solidFill>
                <a:schemeClr val="tx1">
                  <a:lumMod val="85000"/>
                  <a:lumOff val="15000"/>
                </a:schemeClr>
              </a:solidFill>
              <a:latin typeface="+mn-lt"/>
              <a:cs typeface="+mn-cs"/>
            </a:endParaRPr>
          </a:p>
          <a:p>
            <a:pPr marL="171450" indent="-17145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1050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cs typeface="+mn-cs"/>
              </a:rPr>
              <a:t>A lot of facilities( especially inland storage and distribution deposits ) were </a:t>
            </a:r>
            <a:r>
              <a:rPr lang="en-US" sz="1050" b="1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cs typeface="+mn-cs"/>
              </a:rPr>
              <a:t>closed down without availing them to HDSA’s</a:t>
            </a:r>
            <a:endParaRPr lang="en-ZA" sz="1050" b="1" dirty="0">
              <a:solidFill>
                <a:schemeClr val="tx1">
                  <a:lumMod val="85000"/>
                  <a:lumOff val="15000"/>
                </a:schemeClr>
              </a:solidFill>
              <a:latin typeface="+mn-lt"/>
              <a:cs typeface="+mn-cs"/>
            </a:endParaRPr>
          </a:p>
          <a:p>
            <a:pPr marL="628650" lvl="1" indent="-171450" fontAlgn="auto">
              <a:spcBef>
                <a:spcPts val="0"/>
              </a:spcBef>
              <a:spcAft>
                <a:spcPts val="0"/>
              </a:spcAft>
              <a:buFont typeface="Courier New" pitchFamily="49" charset="0"/>
              <a:buChar char="o"/>
              <a:defRPr/>
            </a:pPr>
            <a:r>
              <a:rPr lang="en-US" sz="1050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cs typeface="+mn-cs"/>
              </a:rPr>
              <a:t>As outside NERSA’s control</a:t>
            </a:r>
            <a:endParaRPr lang="en-ZA" sz="1050" dirty="0">
              <a:solidFill>
                <a:schemeClr val="tx1">
                  <a:lumMod val="85000"/>
                  <a:lumOff val="15000"/>
                </a:schemeClr>
              </a:solidFill>
              <a:latin typeface="+mn-lt"/>
              <a:cs typeface="+mn-cs"/>
            </a:endParaRPr>
          </a:p>
          <a:p>
            <a:pPr marL="171450" indent="-17145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1050" b="1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cs typeface="+mn-cs"/>
              </a:rPr>
              <a:t>Competition Act </a:t>
            </a:r>
            <a:r>
              <a:rPr lang="en-US" sz="1050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cs typeface="+mn-cs"/>
              </a:rPr>
              <a:t>lately cited as reason to withhold information</a:t>
            </a:r>
            <a:endParaRPr lang="en-ZA" sz="1050" dirty="0">
              <a:solidFill>
                <a:schemeClr val="tx1">
                  <a:lumMod val="85000"/>
                  <a:lumOff val="15000"/>
                </a:schemeClr>
              </a:solidFill>
              <a:latin typeface="+mn-lt"/>
              <a:cs typeface="+mn-cs"/>
            </a:endParaRPr>
          </a:p>
          <a:p>
            <a:pPr marL="171450" indent="-17145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1050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cs typeface="+mn-cs"/>
              </a:rPr>
              <a:t>Minimal recent efforts in remote areas</a:t>
            </a:r>
            <a:endParaRPr lang="en-ZA" sz="1050" dirty="0">
              <a:solidFill>
                <a:schemeClr val="tx1">
                  <a:lumMod val="85000"/>
                  <a:lumOff val="15000"/>
                </a:schemeClr>
              </a:solidFill>
              <a:latin typeface="+mn-lt"/>
              <a:cs typeface="+mn-cs"/>
            </a:endParaRPr>
          </a:p>
          <a:p>
            <a:pPr marL="171450" indent="-17145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1050" b="1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cs typeface="+mn-cs"/>
              </a:rPr>
              <a:t>Too much uncertainty </a:t>
            </a:r>
            <a:r>
              <a:rPr lang="en-US" sz="1050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cs typeface="+mn-cs"/>
              </a:rPr>
              <a:t>on modus operandi &amp; applicable policies</a:t>
            </a:r>
            <a:endParaRPr lang="en-ZA" sz="1050" dirty="0">
              <a:solidFill>
                <a:schemeClr val="tx1">
                  <a:lumMod val="85000"/>
                  <a:lumOff val="15000"/>
                </a:schemeClr>
              </a:solidFill>
              <a:latin typeface="+mn-lt"/>
              <a:cs typeface="+mn-cs"/>
            </a:endParaRPr>
          </a:p>
          <a:p>
            <a:pPr marL="171450" indent="-17145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1050" b="1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cs typeface="+mn-cs"/>
              </a:rPr>
              <a:t>Concurrent legislation </a:t>
            </a:r>
            <a:r>
              <a:rPr lang="en-US" sz="1050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cs typeface="+mn-cs"/>
              </a:rPr>
              <a:t>– LFC / BEE / PPPFA / Ports Act / PPA / PPAA</a:t>
            </a:r>
            <a:endParaRPr lang="en-ZA" sz="1050" dirty="0">
              <a:solidFill>
                <a:schemeClr val="tx1">
                  <a:lumMod val="85000"/>
                  <a:lumOff val="15000"/>
                </a:schemeClr>
              </a:solidFill>
              <a:latin typeface="+mn-lt"/>
              <a:cs typeface="+mn-cs"/>
            </a:endParaRPr>
          </a:p>
          <a:p>
            <a:pPr marL="628650" lvl="1" indent="-171450" fontAlgn="auto">
              <a:spcBef>
                <a:spcPts val="0"/>
              </a:spcBef>
              <a:spcAft>
                <a:spcPts val="0"/>
              </a:spcAft>
              <a:buFont typeface="Courier New" pitchFamily="49" charset="0"/>
              <a:buChar char="o"/>
              <a:defRPr/>
            </a:pPr>
            <a:r>
              <a:rPr lang="en-US" sz="1050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cs typeface="+mn-cs"/>
              </a:rPr>
              <a:t>Compliance with one could mean breach with another</a:t>
            </a:r>
            <a:endParaRPr lang="en-ZA" sz="1050" dirty="0">
              <a:solidFill>
                <a:schemeClr val="tx1">
                  <a:lumMod val="85000"/>
                  <a:lumOff val="15000"/>
                </a:schemeClr>
              </a:solidFill>
              <a:latin typeface="+mn-lt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ZA" sz="1050" dirty="0">
              <a:solidFill>
                <a:schemeClr val="tx1">
                  <a:lumMod val="85000"/>
                  <a:lumOff val="15000"/>
                </a:schemeClr>
              </a:solidFill>
              <a:latin typeface="+mn-lt"/>
              <a:cs typeface="+mn-cs"/>
            </a:endParaRPr>
          </a:p>
        </p:txBody>
      </p:sp>
      <p:pic>
        <p:nvPicPr>
          <p:cNvPr id="6" name="table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914399" y="565150"/>
            <a:ext cx="8122385" cy="1316850"/>
          </a:xfrm>
          <a:prstGeom prst="rect">
            <a:avLst/>
          </a:prstGeom>
        </p:spPr>
      </p:pic>
      <p:sp>
        <p:nvSpPr>
          <p:cNvPr id="7" name="TextBox 10"/>
          <p:cNvSpPr txBox="1"/>
          <p:nvPr/>
        </p:nvSpPr>
        <p:spPr>
          <a:xfrm>
            <a:off x="5029200" y="1932707"/>
            <a:ext cx="3962400" cy="4785926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100" b="1" dirty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  <a:cs typeface="+mn-cs"/>
              </a:rPr>
              <a:t>Other Wholesaling Observations</a:t>
            </a:r>
            <a:endParaRPr lang="en-ZA" sz="1100" dirty="0">
              <a:solidFill>
                <a:schemeClr val="tx1">
                  <a:lumMod val="95000"/>
                  <a:lumOff val="5000"/>
                </a:schemeClr>
              </a:solidFill>
              <a:latin typeface="+mn-lt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50" b="1" dirty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  <a:cs typeface="+mn-cs"/>
              </a:rPr>
              <a:t>Negative competitive position</a:t>
            </a:r>
            <a:endParaRPr lang="en-ZA" sz="1050" b="1" dirty="0">
              <a:solidFill>
                <a:schemeClr val="tx1">
                  <a:lumMod val="95000"/>
                  <a:lumOff val="5000"/>
                </a:schemeClr>
              </a:solidFill>
              <a:latin typeface="+mn-lt"/>
              <a:cs typeface="+mn-cs"/>
            </a:endParaRPr>
          </a:p>
          <a:p>
            <a:pPr marL="171450" indent="-17145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1050" dirty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  <a:cs typeface="+mn-cs"/>
              </a:rPr>
              <a:t>Challenge of competing with oil major trading divisions on price for spot crude.</a:t>
            </a:r>
            <a:endParaRPr lang="en-ZA" sz="1050" dirty="0">
              <a:solidFill>
                <a:schemeClr val="tx1">
                  <a:lumMod val="95000"/>
                  <a:lumOff val="5000"/>
                </a:schemeClr>
              </a:solidFill>
              <a:latin typeface="+mn-lt"/>
              <a:cs typeface="+mn-cs"/>
            </a:endParaRPr>
          </a:p>
          <a:p>
            <a:pPr marL="171450" indent="-17145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1050" dirty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  <a:cs typeface="+mn-cs"/>
              </a:rPr>
              <a:t>Have to comply with more stringent license conditions</a:t>
            </a:r>
            <a:endParaRPr lang="en-ZA" sz="1050" dirty="0">
              <a:solidFill>
                <a:schemeClr val="tx1">
                  <a:lumMod val="95000"/>
                  <a:lumOff val="5000"/>
                </a:schemeClr>
              </a:solidFill>
              <a:latin typeface="+mn-lt"/>
              <a:cs typeface="+mn-cs"/>
            </a:endParaRPr>
          </a:p>
          <a:p>
            <a:pPr marL="171450" indent="-17145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1050" dirty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  <a:cs typeface="+mn-cs"/>
              </a:rPr>
              <a:t>HDSAs cannot vertically integrate. Oil majors already vertically integrated</a:t>
            </a:r>
            <a:endParaRPr lang="en-ZA" sz="1050" dirty="0">
              <a:solidFill>
                <a:schemeClr val="tx1">
                  <a:lumMod val="95000"/>
                  <a:lumOff val="5000"/>
                </a:schemeClr>
              </a:solidFill>
              <a:latin typeface="+mn-lt"/>
              <a:cs typeface="+mn-cs"/>
            </a:endParaRPr>
          </a:p>
          <a:p>
            <a:pPr marL="171450" indent="-17145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1050" dirty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  <a:cs typeface="+mn-cs"/>
              </a:rPr>
              <a:t>Allegations of illegal operators</a:t>
            </a:r>
            <a:endParaRPr lang="en-ZA" sz="1050" dirty="0">
              <a:solidFill>
                <a:schemeClr val="tx1">
                  <a:lumMod val="95000"/>
                  <a:lumOff val="5000"/>
                </a:schemeClr>
              </a:solidFill>
              <a:latin typeface="+mn-lt"/>
              <a:cs typeface="+mn-cs"/>
            </a:endParaRPr>
          </a:p>
          <a:p>
            <a:pPr marL="171450" indent="-17145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1050" dirty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  <a:cs typeface="+mn-cs"/>
              </a:rPr>
              <a:t>More expensive credit</a:t>
            </a:r>
            <a:endParaRPr lang="en-ZA" sz="1050" dirty="0">
              <a:solidFill>
                <a:schemeClr val="tx1">
                  <a:lumMod val="95000"/>
                  <a:lumOff val="5000"/>
                </a:schemeClr>
              </a:solidFill>
              <a:latin typeface="+mn-lt"/>
              <a:cs typeface="+mn-cs"/>
            </a:endParaRPr>
          </a:p>
          <a:p>
            <a:pPr marL="171450" indent="-17145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5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Too many HDSA wholesalers???</a:t>
            </a:r>
            <a:endParaRPr lang="en-ZA" sz="105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marL="171450" indent="-17145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1050" dirty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  <a:cs typeface="+mn-cs"/>
              </a:rPr>
              <a:t>Perception that too many wholesalers acquire licenses’ without the requisite knowledge </a:t>
            </a:r>
            <a:endParaRPr lang="en-ZA" sz="1050" dirty="0">
              <a:solidFill>
                <a:schemeClr val="tx1">
                  <a:lumMod val="95000"/>
                  <a:lumOff val="5000"/>
                </a:schemeClr>
              </a:solidFill>
              <a:latin typeface="+mn-lt"/>
              <a:cs typeface="+mn-cs"/>
            </a:endParaRPr>
          </a:p>
          <a:p>
            <a:pPr marL="171450" indent="-17145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1050" dirty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  <a:cs typeface="+mn-cs"/>
              </a:rPr>
              <a:t>The pie is too small to share. Need to enable current HDSA  wholesalers businesses to grow?</a:t>
            </a:r>
            <a:endParaRPr lang="en-ZA" sz="1050" dirty="0">
              <a:solidFill>
                <a:schemeClr val="tx1">
                  <a:lumMod val="95000"/>
                  <a:lumOff val="5000"/>
                </a:schemeClr>
              </a:solidFill>
              <a:latin typeface="+mn-lt"/>
              <a:cs typeface="+mn-cs"/>
            </a:endParaRPr>
          </a:p>
          <a:p>
            <a:pPr marL="171450" indent="-17145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1050" dirty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  <a:cs typeface="+mn-cs"/>
              </a:rPr>
              <a:t>A strategy by one company is to cap the number of HDSA’s used so as to accelerate their growth.</a:t>
            </a:r>
            <a:endParaRPr lang="en-ZA" sz="1050" dirty="0">
              <a:solidFill>
                <a:schemeClr val="tx1">
                  <a:lumMod val="95000"/>
                  <a:lumOff val="5000"/>
                </a:schemeClr>
              </a:solidFill>
              <a:latin typeface="+mn-lt"/>
              <a:cs typeface="+mn-cs"/>
            </a:endParaRPr>
          </a:p>
          <a:p>
            <a:pPr marL="171450" indent="-17145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5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Ineffective / insufficient support</a:t>
            </a:r>
            <a:endParaRPr lang="en-ZA" sz="105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marL="171450" indent="-17145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1050" dirty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  <a:cs typeface="+mn-cs"/>
              </a:rPr>
              <a:t>Least supported group is importing wholesalers</a:t>
            </a:r>
            <a:endParaRPr lang="en-ZA" sz="1050" dirty="0">
              <a:solidFill>
                <a:schemeClr val="tx1">
                  <a:lumMod val="95000"/>
                  <a:lumOff val="5000"/>
                </a:schemeClr>
              </a:solidFill>
              <a:latin typeface="+mn-lt"/>
              <a:cs typeface="+mn-cs"/>
            </a:endParaRPr>
          </a:p>
          <a:p>
            <a:pPr marL="171450" indent="-17145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1050" dirty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  <a:cs typeface="+mn-cs"/>
              </a:rPr>
              <a:t>A few of the oil companies offer discounts or premiums</a:t>
            </a:r>
            <a:endParaRPr lang="en-ZA" sz="1050" dirty="0">
              <a:solidFill>
                <a:schemeClr val="tx1">
                  <a:lumMod val="95000"/>
                  <a:lumOff val="5000"/>
                </a:schemeClr>
              </a:solidFill>
              <a:latin typeface="+mn-lt"/>
              <a:cs typeface="+mn-cs"/>
            </a:endParaRPr>
          </a:p>
          <a:p>
            <a:pPr marL="171450" indent="-17145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1050" dirty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  <a:cs typeface="+mn-cs"/>
              </a:rPr>
              <a:t>Experience of some is that the relationship with so called supportive oil companies </a:t>
            </a:r>
            <a:endParaRPr lang="en-ZA" sz="1050" dirty="0">
              <a:solidFill>
                <a:schemeClr val="tx1">
                  <a:lumMod val="95000"/>
                  <a:lumOff val="5000"/>
                </a:schemeClr>
              </a:solidFill>
              <a:latin typeface="+mn-lt"/>
              <a:cs typeface="+mn-cs"/>
            </a:endParaRPr>
          </a:p>
          <a:p>
            <a:pPr marL="171450" indent="-17145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1050" dirty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  <a:cs typeface="+mn-cs"/>
              </a:rPr>
              <a:t>is only good on paper.</a:t>
            </a:r>
            <a:endParaRPr lang="en-ZA" sz="1050" dirty="0">
              <a:solidFill>
                <a:schemeClr val="tx1">
                  <a:lumMod val="95000"/>
                  <a:lumOff val="5000"/>
                </a:schemeClr>
              </a:solidFill>
              <a:latin typeface="+mn-lt"/>
              <a:cs typeface="+mn-cs"/>
            </a:endParaRPr>
          </a:p>
          <a:p>
            <a:pPr marL="171450" indent="-17145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1050" dirty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  <a:cs typeface="+mn-cs"/>
              </a:rPr>
              <a:t>Only 3 oil majors buy crude from HDSAs</a:t>
            </a:r>
            <a:endParaRPr lang="en-ZA" sz="1050" dirty="0">
              <a:solidFill>
                <a:schemeClr val="tx1">
                  <a:lumMod val="95000"/>
                  <a:lumOff val="5000"/>
                </a:schemeClr>
              </a:solidFill>
              <a:latin typeface="+mn-lt"/>
              <a:cs typeface="+mn-cs"/>
            </a:endParaRPr>
          </a:p>
          <a:p>
            <a:pPr marL="171450" indent="-17145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1050" dirty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  <a:cs typeface="+mn-cs"/>
              </a:rPr>
              <a:t>We could not confirm wholesale volumes &amp; related percentages because of  information dearth</a:t>
            </a:r>
            <a:endParaRPr lang="en-ZA" sz="1050" dirty="0">
              <a:solidFill>
                <a:schemeClr val="tx1">
                  <a:lumMod val="95000"/>
                  <a:lumOff val="5000"/>
                </a:schemeClr>
              </a:solidFill>
              <a:latin typeface="+mn-lt"/>
              <a:cs typeface="+mn-cs"/>
            </a:endParaRPr>
          </a:p>
          <a:p>
            <a:pPr marL="171450" indent="-17145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5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Oil major challenges</a:t>
            </a:r>
            <a:endParaRPr lang="en-ZA" sz="105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marL="171450" indent="-17145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1050" dirty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  <a:cs typeface="+mn-cs"/>
              </a:rPr>
              <a:t>Cash flow constraints</a:t>
            </a:r>
            <a:endParaRPr lang="en-ZA" sz="1050" dirty="0">
              <a:solidFill>
                <a:schemeClr val="tx1">
                  <a:lumMod val="95000"/>
                  <a:lumOff val="5000"/>
                </a:schemeClr>
              </a:solidFill>
              <a:latin typeface="+mn-lt"/>
              <a:cs typeface="+mn-cs"/>
            </a:endParaRPr>
          </a:p>
          <a:p>
            <a:pPr marL="171450" indent="-17145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1050" dirty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  <a:cs typeface="+mn-cs"/>
              </a:rPr>
              <a:t>Insufficient commitment</a:t>
            </a:r>
            <a:endParaRPr lang="en-ZA" sz="1050" dirty="0">
              <a:solidFill>
                <a:schemeClr val="tx1">
                  <a:lumMod val="95000"/>
                  <a:lumOff val="5000"/>
                </a:schemeClr>
              </a:solidFill>
              <a:latin typeface="+mn-lt"/>
              <a:cs typeface="+mn-cs"/>
            </a:endParaRPr>
          </a:p>
          <a:p>
            <a:pPr marL="171450" indent="-17145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1050" dirty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  <a:cs typeface="+mn-cs"/>
              </a:rPr>
              <a:t>No benefit / incentive and more expensive</a:t>
            </a:r>
            <a:endParaRPr lang="en-ZA" sz="1050" dirty="0">
              <a:solidFill>
                <a:schemeClr val="tx1">
                  <a:lumMod val="95000"/>
                  <a:lumOff val="5000"/>
                </a:schemeClr>
              </a:solidFill>
              <a:latin typeface="+mn-lt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248</TotalTime>
  <Words>4027</Words>
  <Application>Microsoft Office PowerPoint</Application>
  <PresentationFormat>On-screen Show (4:3)</PresentationFormat>
  <Paragraphs>550</Paragraphs>
  <Slides>17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dme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Lizzy Maseko</dc:creator>
  <cp:lastModifiedBy>Zodwa.Batyashe</cp:lastModifiedBy>
  <cp:revision>82</cp:revision>
  <dcterms:created xsi:type="dcterms:W3CDTF">2011-01-21T13:33:51Z</dcterms:created>
  <dcterms:modified xsi:type="dcterms:W3CDTF">2012-07-05T06:08:40Z</dcterms:modified>
</cp:coreProperties>
</file>